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oboto" panose="020B0604020202020204" charset="0"/>
      <p:regular r:id="rId18"/>
      <p:bold r:id="rId19"/>
      <p:italic r:id="rId20"/>
      <p:boldItalic r:id="rId2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9721130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52727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17089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82786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47231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35202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27345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3903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6547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639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7389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09064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24287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33875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37897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0548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390525" y="1819275"/>
            <a:ext cx="8222100" cy="933599"/>
          </a:xfrm>
          <a:prstGeom prst="rect">
            <a:avLst/>
          </a:prstGeom>
        </p:spPr>
        <p:txBody>
          <a:bodyPr lIns="91425" tIns="91425" rIns="91425" bIns="91425" anchor="b"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12" name="Shape 12"/>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a:lnSpc>
                <a:spcPct val="100000"/>
              </a:lnSpc>
              <a:spcBef>
                <a:spcPts val="0"/>
              </a:spcBef>
              <a:spcAft>
                <a:spcPts val="0"/>
              </a:spcAft>
              <a:buClr>
                <a:schemeClr val="lt1"/>
              </a:buClr>
              <a:buNone/>
              <a:defRPr>
                <a:solidFill>
                  <a:schemeClr val="lt1"/>
                </a:solidFill>
              </a:defRPr>
            </a:lvl1pPr>
            <a:lvl2pPr>
              <a:lnSpc>
                <a:spcPct val="100000"/>
              </a:lnSpc>
              <a:spcBef>
                <a:spcPts val="0"/>
              </a:spcBef>
              <a:spcAft>
                <a:spcPts val="0"/>
              </a:spcAft>
              <a:buClr>
                <a:schemeClr val="lt1"/>
              </a:buClr>
              <a:buSzPct val="100000"/>
              <a:buNone/>
              <a:defRPr sz="1800">
                <a:solidFill>
                  <a:schemeClr val="lt1"/>
                </a:solidFill>
              </a:defRPr>
            </a:lvl2pPr>
            <a:lvl3pPr>
              <a:lnSpc>
                <a:spcPct val="100000"/>
              </a:lnSpc>
              <a:spcBef>
                <a:spcPts val="0"/>
              </a:spcBef>
              <a:spcAft>
                <a:spcPts val="0"/>
              </a:spcAft>
              <a:buClr>
                <a:schemeClr val="lt1"/>
              </a:buClr>
              <a:buSzPct val="100000"/>
              <a:buNone/>
              <a:defRPr sz="1800">
                <a:solidFill>
                  <a:schemeClr val="lt1"/>
                </a:solidFill>
              </a:defRPr>
            </a:lvl3pPr>
            <a:lvl4pPr>
              <a:lnSpc>
                <a:spcPct val="100000"/>
              </a:lnSpc>
              <a:spcBef>
                <a:spcPts val="0"/>
              </a:spcBef>
              <a:spcAft>
                <a:spcPts val="0"/>
              </a:spcAft>
              <a:buClr>
                <a:schemeClr val="lt1"/>
              </a:buClr>
              <a:buSzPct val="100000"/>
              <a:buNone/>
              <a:defRPr sz="1800">
                <a:solidFill>
                  <a:schemeClr val="lt1"/>
                </a:solidFill>
              </a:defRPr>
            </a:lvl4pPr>
            <a:lvl5pPr>
              <a:lnSpc>
                <a:spcPct val="100000"/>
              </a:lnSpc>
              <a:spcBef>
                <a:spcPts val="0"/>
              </a:spcBef>
              <a:spcAft>
                <a:spcPts val="0"/>
              </a:spcAft>
              <a:buClr>
                <a:schemeClr val="lt1"/>
              </a:buClr>
              <a:buSzPct val="100000"/>
              <a:buNone/>
              <a:defRPr sz="1800">
                <a:solidFill>
                  <a:schemeClr val="lt1"/>
                </a:solidFill>
              </a:defRPr>
            </a:lvl5pPr>
            <a:lvl6pPr>
              <a:lnSpc>
                <a:spcPct val="100000"/>
              </a:lnSpc>
              <a:spcBef>
                <a:spcPts val="0"/>
              </a:spcBef>
              <a:spcAft>
                <a:spcPts val="0"/>
              </a:spcAft>
              <a:buClr>
                <a:schemeClr val="lt1"/>
              </a:buClr>
              <a:buSzPct val="100000"/>
              <a:buNone/>
              <a:defRPr sz="1800">
                <a:solidFill>
                  <a:schemeClr val="lt1"/>
                </a:solidFill>
              </a:defRPr>
            </a:lvl6pPr>
            <a:lvl7pPr>
              <a:lnSpc>
                <a:spcPct val="100000"/>
              </a:lnSpc>
              <a:spcBef>
                <a:spcPts val="0"/>
              </a:spcBef>
              <a:spcAft>
                <a:spcPts val="0"/>
              </a:spcAft>
              <a:buClr>
                <a:schemeClr val="lt1"/>
              </a:buClr>
              <a:buSzPct val="100000"/>
              <a:buNone/>
              <a:defRPr sz="1800">
                <a:solidFill>
                  <a:schemeClr val="lt1"/>
                </a:solidFill>
              </a:defRPr>
            </a:lvl7pPr>
            <a:lvl8pPr>
              <a:lnSpc>
                <a:spcPct val="100000"/>
              </a:lnSpc>
              <a:spcBef>
                <a:spcPts val="0"/>
              </a:spcBef>
              <a:spcAft>
                <a:spcPts val="0"/>
              </a:spcAft>
              <a:buClr>
                <a:schemeClr val="lt1"/>
              </a:buClr>
              <a:buSzPct val="100000"/>
              <a:buNone/>
              <a:defRPr sz="1800">
                <a:solidFill>
                  <a:schemeClr val="lt1"/>
                </a:solidFill>
              </a:defRPr>
            </a:lvl8pPr>
            <a:lvl9pPr>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3" name="Shape 1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75500" y="1258525"/>
            <a:ext cx="8222100" cy="1963500"/>
          </a:xfrm>
          <a:prstGeom prst="rect">
            <a:avLst/>
          </a:prstGeom>
        </p:spPr>
        <p:txBody>
          <a:bodyPr lIns="91425" tIns="91425" rIns="91425" bIns="91425" anchor="b" anchorCtr="0"/>
          <a:lstStyle>
            <a:lvl1pPr algn="ctr">
              <a:spcBef>
                <a:spcPts val="0"/>
              </a:spcBef>
              <a:buClr>
                <a:schemeClr val="dk2"/>
              </a:buClr>
              <a:buSzPct val="100000"/>
              <a:defRPr sz="12000">
                <a:solidFill>
                  <a:schemeClr val="dk2"/>
                </a:solidFill>
              </a:defRPr>
            </a:lvl1pPr>
            <a:lvl2pPr algn="ctr">
              <a:spcBef>
                <a:spcPts val="0"/>
              </a:spcBef>
              <a:buClr>
                <a:schemeClr val="dk2"/>
              </a:buClr>
              <a:buSzPct val="100000"/>
              <a:defRPr sz="12000">
                <a:solidFill>
                  <a:schemeClr val="dk2"/>
                </a:solidFill>
              </a:defRPr>
            </a:lvl2pPr>
            <a:lvl3pPr algn="ctr">
              <a:spcBef>
                <a:spcPts val="0"/>
              </a:spcBef>
              <a:buClr>
                <a:schemeClr val="dk2"/>
              </a:buClr>
              <a:buSzPct val="100000"/>
              <a:defRPr sz="12000">
                <a:solidFill>
                  <a:schemeClr val="dk2"/>
                </a:solidFill>
              </a:defRPr>
            </a:lvl3pPr>
            <a:lvl4pPr algn="ctr">
              <a:spcBef>
                <a:spcPts val="0"/>
              </a:spcBef>
              <a:buClr>
                <a:schemeClr val="dk2"/>
              </a:buClr>
              <a:buSzPct val="100000"/>
              <a:defRPr sz="12000">
                <a:solidFill>
                  <a:schemeClr val="dk2"/>
                </a:solidFill>
              </a:defRPr>
            </a:lvl4pPr>
            <a:lvl5pPr algn="ctr">
              <a:spcBef>
                <a:spcPts val="0"/>
              </a:spcBef>
              <a:buClr>
                <a:schemeClr val="dk2"/>
              </a:buClr>
              <a:buSzPct val="100000"/>
              <a:defRPr sz="12000">
                <a:solidFill>
                  <a:schemeClr val="dk2"/>
                </a:solidFill>
              </a:defRPr>
            </a:lvl5pPr>
            <a:lvl6pPr algn="ctr">
              <a:spcBef>
                <a:spcPts val="0"/>
              </a:spcBef>
              <a:buClr>
                <a:schemeClr val="dk2"/>
              </a:buClr>
              <a:buSzPct val="100000"/>
              <a:defRPr sz="12000">
                <a:solidFill>
                  <a:schemeClr val="dk2"/>
                </a:solidFill>
              </a:defRPr>
            </a:lvl6pPr>
            <a:lvl7pPr algn="ctr">
              <a:spcBef>
                <a:spcPts val="0"/>
              </a:spcBef>
              <a:buClr>
                <a:schemeClr val="dk2"/>
              </a:buClr>
              <a:buSzPct val="100000"/>
              <a:defRPr sz="12000">
                <a:solidFill>
                  <a:schemeClr val="dk2"/>
                </a:solidFill>
              </a:defRPr>
            </a:lvl7pPr>
            <a:lvl8pPr algn="ctr">
              <a:spcBef>
                <a:spcPts val="0"/>
              </a:spcBef>
              <a:buClr>
                <a:schemeClr val="dk2"/>
              </a:buClr>
              <a:buSzPct val="100000"/>
              <a:defRPr sz="12000">
                <a:solidFill>
                  <a:schemeClr val="dk2"/>
                </a:solidFill>
              </a:defRPr>
            </a:lvl8pPr>
            <a:lvl9pPr algn="ctr">
              <a:spcBef>
                <a:spcPts val="0"/>
              </a:spcBef>
              <a:buClr>
                <a:schemeClr val="dk2"/>
              </a:buClr>
              <a:buSzPct val="100000"/>
              <a:defRPr sz="12000">
                <a:solidFill>
                  <a:schemeClr val="dk2"/>
                </a:solidFill>
              </a:defRPr>
            </a:lvl9pPr>
          </a:lstStyle>
          <a:p>
            <a:endParaRPr/>
          </a:p>
        </p:txBody>
      </p:sp>
      <p:sp>
        <p:nvSpPr>
          <p:cNvPr id="58" name="Shape 58"/>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9" name="Shape 59"/>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60950" y="2065350"/>
            <a:ext cx="8222100" cy="1012799"/>
          </a:xfrm>
          <a:prstGeom prst="rect">
            <a:avLst/>
          </a:prstGeom>
        </p:spPr>
        <p:txBody>
          <a:bodyPr lIns="91425" tIns="91425" rIns="91425" bIns="91425" anchor="ctr" anchorCtr="0"/>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a:endParaRPr/>
          </a:p>
        </p:txBody>
      </p:sp>
      <p:sp>
        <p:nvSpPr>
          <p:cNvPr id="16" name="Shape 1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19" name="Shape 19"/>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20" name="Shape 20"/>
          <p:cNvSpPr txBox="1">
            <a:spLocks noGrp="1"/>
          </p:cNvSpPr>
          <p:nvPr>
            <p:ph type="title"/>
          </p:nvPr>
        </p:nvSpPr>
        <p:spPr>
          <a:xfrm>
            <a:off x="471900" y="738725"/>
            <a:ext cx="8222100" cy="7676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25" name="Shape 2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26" name="Shape 26"/>
          <p:cNvSpPr txBox="1">
            <a:spLocks noGrp="1"/>
          </p:cNvSpPr>
          <p:nvPr>
            <p:ph type="title"/>
          </p:nvPr>
        </p:nvSpPr>
        <p:spPr>
          <a:xfrm>
            <a:off x="471900" y="738725"/>
            <a:ext cx="8222100" cy="7676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8" name="Shape 28"/>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9" name="Shape 29"/>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32" name="Shape 32"/>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33" name="Shape 33"/>
          <p:cNvSpPr txBox="1">
            <a:spLocks noGrp="1"/>
          </p:cNvSpPr>
          <p:nvPr>
            <p:ph type="title"/>
          </p:nvPr>
        </p:nvSpPr>
        <p:spPr>
          <a:xfrm>
            <a:off x="98250" y="16350"/>
            <a:ext cx="8826599" cy="602700"/>
          </a:xfrm>
          <a:prstGeom prst="rect">
            <a:avLst/>
          </a:prstGeom>
        </p:spPr>
        <p:txBody>
          <a:bodyPr lIns="91425" tIns="91425" rIns="91425" bIns="91425" anchor="ctr" anchorCtr="0"/>
          <a:lstStyle>
            <a:lvl1pPr>
              <a:spcBef>
                <a:spcPts val="0"/>
              </a:spcBef>
              <a:buSzPct val="100000"/>
              <a:defRPr sz="1800"/>
            </a:lvl1pPr>
            <a:lvl2pPr>
              <a:spcBef>
                <a:spcPts val="0"/>
              </a:spcBef>
              <a:buSzPct val="100000"/>
              <a:defRPr sz="1800"/>
            </a:lvl2pPr>
            <a:lvl3pPr>
              <a:spcBef>
                <a:spcPts val="0"/>
              </a:spcBef>
              <a:buSzPct val="100000"/>
              <a:defRPr sz="1800"/>
            </a:lvl3pPr>
            <a:lvl4pPr>
              <a:spcBef>
                <a:spcPts val="0"/>
              </a:spcBef>
              <a:buSzPct val="100000"/>
              <a:defRPr sz="1800"/>
            </a:lvl4pPr>
            <a:lvl5pPr>
              <a:spcBef>
                <a:spcPts val="0"/>
              </a:spcBef>
              <a:buSzPct val="100000"/>
              <a:defRPr sz="1800"/>
            </a:lvl5pPr>
            <a:lvl6pPr>
              <a:spcBef>
                <a:spcPts val="0"/>
              </a:spcBef>
              <a:buSzPct val="100000"/>
              <a:defRPr sz="1800"/>
            </a:lvl6pPr>
            <a:lvl7pPr>
              <a:spcBef>
                <a:spcPts val="0"/>
              </a:spcBef>
              <a:buSzPct val="100000"/>
              <a:defRPr sz="1800"/>
            </a:lvl7pPr>
            <a:lvl8pPr>
              <a:spcBef>
                <a:spcPts val="0"/>
              </a:spcBef>
              <a:buSzPct val="100000"/>
              <a:defRPr sz="1800"/>
            </a:lvl8pPr>
            <a:lvl9pPr>
              <a:spcBef>
                <a:spcPts val="0"/>
              </a:spcBef>
              <a:buSzPct val="100000"/>
              <a:defRPr sz="1800"/>
            </a:lvl9pPr>
          </a:lstStyle>
          <a:p>
            <a:endParaRPr/>
          </a:p>
        </p:txBody>
      </p:sp>
      <p:sp>
        <p:nvSpPr>
          <p:cNvPr id="34" name="Shape 3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5"/>
        <p:cNvGrpSpPr/>
        <p:nvPr/>
      </p:nvGrpSpPr>
      <p:grpSpPr>
        <a:xfrm>
          <a:off x="0" y="0"/>
          <a:ext cx="0" cy="0"/>
          <a:chOff x="0" y="0"/>
          <a:chExt cx="0" cy="0"/>
        </a:xfrm>
      </p:grpSpPr>
      <p:sp>
        <p:nvSpPr>
          <p:cNvPr id="36" name="Shape 36"/>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37" name="Shape 37"/>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38" name="Shape 38"/>
          <p:cNvSpPr txBox="1">
            <a:spLocks noGrp="1"/>
          </p:cNvSpPr>
          <p:nvPr>
            <p:ph type="title"/>
          </p:nvPr>
        </p:nvSpPr>
        <p:spPr>
          <a:xfrm>
            <a:off x="226077" y="357800"/>
            <a:ext cx="2807999" cy="9533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9" name="Shape 39"/>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a:spcBef>
                <a:spcPts val="0"/>
              </a:spcBef>
              <a:buClr>
                <a:schemeClr val="lt1"/>
              </a:buClr>
              <a:buSzPct val="100000"/>
              <a:defRPr sz="1200">
                <a:solidFill>
                  <a:schemeClr val="lt1"/>
                </a:solidFill>
              </a:defRPr>
            </a:lvl1pPr>
            <a:lvl2pPr>
              <a:spcBef>
                <a:spcPts val="0"/>
              </a:spcBef>
              <a:buClr>
                <a:schemeClr val="lt1"/>
              </a:buClr>
              <a:buSzPct val="100000"/>
              <a:defRPr sz="1200">
                <a:solidFill>
                  <a:schemeClr val="lt1"/>
                </a:solidFill>
              </a:defRPr>
            </a:lvl2pPr>
            <a:lvl3pPr>
              <a:spcBef>
                <a:spcPts val="0"/>
              </a:spcBef>
              <a:buClr>
                <a:schemeClr val="lt1"/>
              </a:buClr>
              <a:buSzPct val="100000"/>
              <a:defRPr sz="1200">
                <a:solidFill>
                  <a:schemeClr val="lt1"/>
                </a:solidFill>
              </a:defRPr>
            </a:lvl3pPr>
            <a:lvl4pPr>
              <a:spcBef>
                <a:spcPts val="0"/>
              </a:spcBef>
              <a:buClr>
                <a:schemeClr val="lt1"/>
              </a:buClr>
              <a:buSzPct val="100000"/>
              <a:defRPr sz="1200">
                <a:solidFill>
                  <a:schemeClr val="lt1"/>
                </a:solidFill>
              </a:defRPr>
            </a:lvl4pPr>
            <a:lvl5pPr>
              <a:spcBef>
                <a:spcPts val="0"/>
              </a:spcBef>
              <a:buClr>
                <a:schemeClr val="lt1"/>
              </a:buClr>
              <a:buSzPct val="100000"/>
              <a:defRPr sz="1200">
                <a:solidFill>
                  <a:schemeClr val="lt1"/>
                </a:solidFill>
              </a:defRPr>
            </a:lvl5pPr>
            <a:lvl6pPr>
              <a:spcBef>
                <a:spcPts val="0"/>
              </a:spcBef>
              <a:buClr>
                <a:schemeClr val="lt1"/>
              </a:buClr>
              <a:buSzPct val="100000"/>
              <a:defRPr sz="1200">
                <a:solidFill>
                  <a:schemeClr val="lt1"/>
                </a:solidFill>
              </a:defRPr>
            </a:lvl6pPr>
            <a:lvl7pPr>
              <a:spcBef>
                <a:spcPts val="0"/>
              </a:spcBef>
              <a:buClr>
                <a:schemeClr val="lt1"/>
              </a:buClr>
              <a:buSzPct val="100000"/>
              <a:defRPr sz="1200">
                <a:solidFill>
                  <a:schemeClr val="lt1"/>
                </a:solidFill>
              </a:defRPr>
            </a:lvl7pPr>
            <a:lvl8pPr>
              <a:spcBef>
                <a:spcPts val="0"/>
              </a:spcBef>
              <a:buClr>
                <a:schemeClr val="lt1"/>
              </a:buClr>
              <a:buSzPct val="100000"/>
              <a:defRPr sz="1200">
                <a:solidFill>
                  <a:schemeClr val="lt1"/>
                </a:solidFill>
              </a:defRPr>
            </a:lvl8pPr>
            <a:lvl9pPr>
              <a:spcBef>
                <a:spcPts val="0"/>
              </a:spcBef>
              <a:buClr>
                <a:schemeClr val="lt1"/>
              </a:buClr>
              <a:buSzPct val="100000"/>
              <a:defRPr sz="1200">
                <a:solidFill>
                  <a:schemeClr val="lt1"/>
                </a:solidFill>
              </a:defRPr>
            </a:lvl9pPr>
          </a:lstStyle>
          <a:p>
            <a:endParaRPr/>
          </a:p>
        </p:txBody>
      </p:sp>
      <p:sp>
        <p:nvSpPr>
          <p:cNvPr id="40" name="Shape 4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90250" y="488250"/>
            <a:ext cx="6227100" cy="4090800"/>
          </a:xfrm>
          <a:prstGeom prst="rect">
            <a:avLst/>
          </a:prstGeom>
        </p:spPr>
        <p:txBody>
          <a:bodyPr lIns="91425" tIns="91425" rIns="91425" bIns="91425" anchor="ctr" anchorCtr="0"/>
          <a:lstStyle>
            <a:lvl1pPr>
              <a:spcBef>
                <a:spcPts val="0"/>
              </a:spcBef>
              <a:buSzPct val="100000"/>
              <a:defRPr sz="6000"/>
            </a:lvl1pPr>
            <a:lvl2pPr>
              <a:spcBef>
                <a:spcPts val="0"/>
              </a:spcBef>
              <a:buSzPct val="100000"/>
              <a:defRPr sz="6000"/>
            </a:lvl2pPr>
            <a:lvl3pPr>
              <a:spcBef>
                <a:spcPts val="0"/>
              </a:spcBef>
              <a:buSzPct val="100000"/>
              <a:defRPr sz="6000"/>
            </a:lvl3pPr>
            <a:lvl4pPr>
              <a:spcBef>
                <a:spcPts val="0"/>
              </a:spcBef>
              <a:buSzPct val="100000"/>
              <a:defRPr sz="6000"/>
            </a:lvl4pPr>
            <a:lvl5pPr>
              <a:spcBef>
                <a:spcPts val="0"/>
              </a:spcBef>
              <a:buSzPct val="100000"/>
              <a:defRPr sz="6000"/>
            </a:lvl5pPr>
            <a:lvl6pPr>
              <a:spcBef>
                <a:spcPts val="0"/>
              </a:spcBef>
              <a:buSzPct val="100000"/>
              <a:defRPr sz="6000"/>
            </a:lvl6pPr>
            <a:lvl7pPr>
              <a:spcBef>
                <a:spcPts val="0"/>
              </a:spcBef>
              <a:buSzPct val="100000"/>
              <a:defRPr sz="6000"/>
            </a:lvl7pPr>
            <a:lvl8pPr>
              <a:spcBef>
                <a:spcPts val="0"/>
              </a:spcBef>
              <a:buSzPct val="100000"/>
              <a:defRPr sz="6000"/>
            </a:lvl8pPr>
            <a:lvl9pPr>
              <a:spcBef>
                <a:spcPts val="0"/>
              </a:spcBef>
              <a:buSzPct val="100000"/>
              <a:defRPr sz="6000"/>
            </a:lvl9pPr>
          </a:lstStyle>
          <a:p>
            <a:endParaRPr/>
          </a:p>
        </p:txBody>
      </p:sp>
      <p:sp>
        <p:nvSpPr>
          <p:cNvPr id="43" name="Shape 4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46" name="Shape 46"/>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47" name="Shape 47"/>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Clr>
                <a:schemeClr val="dk2"/>
              </a:buClr>
              <a:buSzPct val="100000"/>
              <a:defRPr sz="4200">
                <a:solidFill>
                  <a:schemeClr val="dk2"/>
                </a:solidFill>
              </a:defRPr>
            </a:lvl1pPr>
            <a:lvl2pPr algn="ctr">
              <a:spcBef>
                <a:spcPts val="0"/>
              </a:spcBef>
              <a:buClr>
                <a:schemeClr val="dk2"/>
              </a:buClr>
              <a:buSzPct val="100000"/>
              <a:defRPr sz="4200">
                <a:solidFill>
                  <a:schemeClr val="dk2"/>
                </a:solidFill>
              </a:defRPr>
            </a:lvl2pPr>
            <a:lvl3pPr algn="ctr">
              <a:spcBef>
                <a:spcPts val="0"/>
              </a:spcBef>
              <a:buClr>
                <a:schemeClr val="dk2"/>
              </a:buClr>
              <a:buSzPct val="100000"/>
              <a:defRPr sz="4200">
                <a:solidFill>
                  <a:schemeClr val="dk2"/>
                </a:solidFill>
              </a:defRPr>
            </a:lvl3pPr>
            <a:lvl4pPr algn="ctr">
              <a:spcBef>
                <a:spcPts val="0"/>
              </a:spcBef>
              <a:buClr>
                <a:schemeClr val="dk2"/>
              </a:buClr>
              <a:buSzPct val="100000"/>
              <a:defRPr sz="4200">
                <a:solidFill>
                  <a:schemeClr val="dk2"/>
                </a:solidFill>
              </a:defRPr>
            </a:lvl4pPr>
            <a:lvl5pPr algn="ctr">
              <a:spcBef>
                <a:spcPts val="0"/>
              </a:spcBef>
              <a:buClr>
                <a:schemeClr val="dk2"/>
              </a:buClr>
              <a:buSzPct val="100000"/>
              <a:defRPr sz="4200">
                <a:solidFill>
                  <a:schemeClr val="dk2"/>
                </a:solidFill>
              </a:defRPr>
            </a:lvl5pPr>
            <a:lvl6pPr algn="ctr">
              <a:spcBef>
                <a:spcPts val="0"/>
              </a:spcBef>
              <a:buClr>
                <a:schemeClr val="dk2"/>
              </a:buClr>
              <a:buSzPct val="100000"/>
              <a:defRPr sz="4200">
                <a:solidFill>
                  <a:schemeClr val="dk2"/>
                </a:solidFill>
              </a:defRPr>
            </a:lvl6pPr>
            <a:lvl7pPr algn="ctr">
              <a:spcBef>
                <a:spcPts val="0"/>
              </a:spcBef>
              <a:buClr>
                <a:schemeClr val="dk2"/>
              </a:buClr>
              <a:buSzPct val="100000"/>
              <a:defRPr sz="4200">
                <a:solidFill>
                  <a:schemeClr val="dk2"/>
                </a:solidFill>
              </a:defRPr>
            </a:lvl7pPr>
            <a:lvl8pPr algn="ctr">
              <a:spcBef>
                <a:spcPts val="0"/>
              </a:spcBef>
              <a:buClr>
                <a:schemeClr val="dk2"/>
              </a:buClr>
              <a:buSzPct val="100000"/>
              <a:defRPr sz="4200">
                <a:solidFill>
                  <a:schemeClr val="dk2"/>
                </a:solidFill>
              </a:defRPr>
            </a:lvl8pPr>
            <a:lvl9pPr algn="ctr">
              <a:spcBef>
                <a:spcPts val="0"/>
              </a:spcBef>
              <a:buClr>
                <a:schemeClr val="dk2"/>
              </a:buClr>
              <a:buSzPct val="100000"/>
              <a:defRPr sz="4200">
                <a:solidFill>
                  <a:schemeClr val="dk2"/>
                </a:solidFill>
              </a:defRPr>
            </a:lvl9pPr>
          </a:lstStyle>
          <a:p>
            <a:endParaRPr/>
          </a:p>
        </p:txBody>
      </p:sp>
      <p:sp>
        <p:nvSpPr>
          <p:cNvPr id="48" name="Shape 48"/>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9" name="Shape 49"/>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50" name="Shape 5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1"/>
        <p:cNvGrpSpPr/>
        <p:nvPr/>
      </p:nvGrpSpPr>
      <p:grpSpPr>
        <a:xfrm>
          <a:off x="0" y="0"/>
          <a:ext cx="0" cy="0"/>
          <a:chOff x="0" y="0"/>
          <a:chExt cx="0" cy="0"/>
        </a:xfrm>
      </p:grpSpPr>
      <p:sp>
        <p:nvSpPr>
          <p:cNvPr id="52" name="Shape 52"/>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53" name="Shape 53"/>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a:spcBef>
                <a:spcPts val="0"/>
              </a:spcBef>
              <a:buNone/>
            </a:pPr>
            <a:endParaRPr/>
          </a:p>
        </p:txBody>
      </p:sp>
      <p:sp>
        <p:nvSpPr>
          <p:cNvPr id="54" name="Shape 54"/>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5" name="Shape 5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a:spcBef>
                <a:spcPts val="0"/>
              </a:spcBef>
              <a:buClr>
                <a:schemeClr val="lt1"/>
              </a:buClr>
              <a:buSzPct val="100000"/>
              <a:buFont typeface="Roboto"/>
              <a:buNone/>
              <a:defRPr sz="3200">
                <a:solidFill>
                  <a:schemeClr val="lt1"/>
                </a:solidFill>
                <a:latin typeface="Roboto"/>
                <a:ea typeface="Roboto"/>
                <a:cs typeface="Roboto"/>
                <a:sym typeface="Roboto"/>
              </a:defRPr>
            </a:lvl1pPr>
            <a:lvl2pPr>
              <a:spcBef>
                <a:spcPts val="0"/>
              </a:spcBef>
              <a:buClr>
                <a:schemeClr val="lt1"/>
              </a:buClr>
              <a:buSzPct val="100000"/>
              <a:buFont typeface="Roboto"/>
              <a:buNone/>
              <a:defRPr sz="3200">
                <a:solidFill>
                  <a:schemeClr val="lt1"/>
                </a:solidFill>
                <a:latin typeface="Roboto"/>
                <a:ea typeface="Roboto"/>
                <a:cs typeface="Roboto"/>
                <a:sym typeface="Roboto"/>
              </a:defRPr>
            </a:lvl2pPr>
            <a:lvl3pPr>
              <a:spcBef>
                <a:spcPts val="0"/>
              </a:spcBef>
              <a:buClr>
                <a:schemeClr val="lt1"/>
              </a:buClr>
              <a:buSzPct val="100000"/>
              <a:buFont typeface="Roboto"/>
              <a:buNone/>
              <a:defRPr sz="3200">
                <a:solidFill>
                  <a:schemeClr val="lt1"/>
                </a:solidFill>
                <a:latin typeface="Roboto"/>
                <a:ea typeface="Roboto"/>
                <a:cs typeface="Roboto"/>
                <a:sym typeface="Roboto"/>
              </a:defRPr>
            </a:lvl3pPr>
            <a:lvl4pPr>
              <a:spcBef>
                <a:spcPts val="0"/>
              </a:spcBef>
              <a:buClr>
                <a:schemeClr val="lt1"/>
              </a:buClr>
              <a:buSzPct val="100000"/>
              <a:buFont typeface="Roboto"/>
              <a:buNone/>
              <a:defRPr sz="3200">
                <a:solidFill>
                  <a:schemeClr val="lt1"/>
                </a:solidFill>
                <a:latin typeface="Roboto"/>
                <a:ea typeface="Roboto"/>
                <a:cs typeface="Roboto"/>
                <a:sym typeface="Roboto"/>
              </a:defRPr>
            </a:lvl4pPr>
            <a:lvl5pPr>
              <a:spcBef>
                <a:spcPts val="0"/>
              </a:spcBef>
              <a:buClr>
                <a:schemeClr val="lt1"/>
              </a:buClr>
              <a:buSzPct val="100000"/>
              <a:buFont typeface="Roboto"/>
              <a:buNone/>
              <a:defRPr sz="3200">
                <a:solidFill>
                  <a:schemeClr val="lt1"/>
                </a:solidFill>
                <a:latin typeface="Roboto"/>
                <a:ea typeface="Roboto"/>
                <a:cs typeface="Roboto"/>
                <a:sym typeface="Roboto"/>
              </a:defRPr>
            </a:lvl5pPr>
            <a:lvl6pPr>
              <a:spcBef>
                <a:spcPts val="0"/>
              </a:spcBef>
              <a:buClr>
                <a:schemeClr val="lt1"/>
              </a:buClr>
              <a:buSzPct val="100000"/>
              <a:buFont typeface="Roboto"/>
              <a:buNone/>
              <a:defRPr sz="3200">
                <a:solidFill>
                  <a:schemeClr val="lt1"/>
                </a:solidFill>
                <a:latin typeface="Roboto"/>
                <a:ea typeface="Roboto"/>
                <a:cs typeface="Roboto"/>
                <a:sym typeface="Roboto"/>
              </a:defRPr>
            </a:lvl6pPr>
            <a:lvl7pPr>
              <a:spcBef>
                <a:spcPts val="0"/>
              </a:spcBef>
              <a:buClr>
                <a:schemeClr val="lt1"/>
              </a:buClr>
              <a:buSzPct val="100000"/>
              <a:buFont typeface="Roboto"/>
              <a:buNone/>
              <a:defRPr sz="3200">
                <a:solidFill>
                  <a:schemeClr val="lt1"/>
                </a:solidFill>
                <a:latin typeface="Roboto"/>
                <a:ea typeface="Roboto"/>
                <a:cs typeface="Roboto"/>
                <a:sym typeface="Roboto"/>
              </a:defRPr>
            </a:lvl7pPr>
            <a:lvl8pPr>
              <a:spcBef>
                <a:spcPts val="0"/>
              </a:spcBef>
              <a:buClr>
                <a:schemeClr val="lt1"/>
              </a:buClr>
              <a:buSzPct val="100000"/>
              <a:buFont typeface="Roboto"/>
              <a:buNone/>
              <a:defRPr sz="3200">
                <a:solidFill>
                  <a:schemeClr val="lt1"/>
                </a:solidFill>
                <a:latin typeface="Roboto"/>
                <a:ea typeface="Roboto"/>
                <a:cs typeface="Roboto"/>
                <a:sym typeface="Roboto"/>
              </a:defRPr>
            </a:lvl8pPr>
            <a:lvl9pPr>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6" name="Shape 6"/>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7" name="Shape 7"/>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iris.peabody.vanderbilt.edu/module/ell/cwrap/#cont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ris.peabody.vanderbilt.edu/module/ell/cresource/q1/p01/#content"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iris.peabody.vanderbilt.edu/module/ell/challenge/#cont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71900" y="570925"/>
            <a:ext cx="8222100" cy="767699"/>
          </a:xfrm>
          <a:prstGeom prst="rect">
            <a:avLst/>
          </a:prstGeom>
        </p:spPr>
        <p:txBody>
          <a:bodyPr lIns="91425" tIns="91425" rIns="91425" bIns="91425" anchor="b" anchorCtr="0">
            <a:noAutofit/>
          </a:bodyPr>
          <a:lstStyle/>
          <a:p>
            <a:pPr algn="ctr" rtl="0">
              <a:spcBef>
                <a:spcPts val="0"/>
              </a:spcBef>
              <a:buNone/>
            </a:pPr>
            <a:r>
              <a:rPr lang="en"/>
              <a:t>Willard Public Schools</a:t>
            </a:r>
          </a:p>
          <a:p>
            <a:pPr algn="ctr">
              <a:spcBef>
                <a:spcPts val="0"/>
              </a:spcBef>
              <a:buNone/>
            </a:pPr>
            <a:r>
              <a:rPr lang="en"/>
              <a:t>Teacher Professional Development</a:t>
            </a:r>
          </a:p>
        </p:txBody>
      </p:sp>
      <p:sp>
        <p:nvSpPr>
          <p:cNvPr id="64" name="Shape 64"/>
          <p:cNvSpPr txBox="1">
            <a:spLocks noGrp="1"/>
          </p:cNvSpPr>
          <p:nvPr>
            <p:ph type="body" idx="1"/>
          </p:nvPr>
        </p:nvSpPr>
        <p:spPr>
          <a:xfrm>
            <a:off x="471900" y="2237925"/>
            <a:ext cx="8222100" cy="2710200"/>
          </a:xfrm>
          <a:prstGeom prst="rect">
            <a:avLst/>
          </a:prstGeom>
        </p:spPr>
        <p:txBody>
          <a:bodyPr lIns="91425" tIns="91425" rIns="91425" bIns="91425" anchor="t" anchorCtr="0">
            <a:noAutofit/>
          </a:bodyPr>
          <a:lstStyle/>
          <a:p>
            <a:pPr algn="ctr" rtl="0">
              <a:spcBef>
                <a:spcPts val="0"/>
              </a:spcBef>
              <a:buNone/>
            </a:pPr>
            <a:r>
              <a:rPr lang="en" sz="4800"/>
              <a:t>Teaching Strategies</a:t>
            </a:r>
          </a:p>
          <a:p>
            <a:pPr algn="ctr">
              <a:spcBef>
                <a:spcPts val="0"/>
              </a:spcBef>
              <a:buNone/>
            </a:pPr>
            <a:r>
              <a:rPr lang="en" sz="4800"/>
              <a:t>for ELL Students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a:spcBef>
                <a:spcPts val="0"/>
              </a:spcBef>
              <a:buNone/>
            </a:pPr>
            <a:r>
              <a:rPr lang="en" sz="3000"/>
              <a:t>Provide Students Opportunities for Practice</a:t>
            </a:r>
          </a:p>
        </p:txBody>
      </p:sp>
      <p:sp>
        <p:nvSpPr>
          <p:cNvPr id="117" name="Shape 117"/>
          <p:cNvSpPr txBox="1">
            <a:spLocks noGrp="1"/>
          </p:cNvSpPr>
          <p:nvPr>
            <p:ph type="body" idx="1"/>
          </p:nvPr>
        </p:nvSpPr>
        <p:spPr>
          <a:xfrm>
            <a:off x="460950" y="1927450"/>
            <a:ext cx="8222100" cy="2710200"/>
          </a:xfrm>
          <a:prstGeom prst="rect">
            <a:avLst/>
          </a:prstGeom>
        </p:spPr>
        <p:txBody>
          <a:bodyPr lIns="91425" tIns="91425" rIns="91425" bIns="91425" anchor="t" anchorCtr="0">
            <a:noAutofit/>
          </a:bodyPr>
          <a:lstStyle/>
          <a:p>
            <a:pPr marL="457200" lvl="0" indent="-228600" rtl="0">
              <a:spcBef>
                <a:spcPts val="0"/>
              </a:spcBef>
              <a:spcAft>
                <a:spcPts val="1000"/>
              </a:spcAft>
              <a:buChar char="➢"/>
            </a:pPr>
            <a:r>
              <a:rPr lang="en"/>
              <a:t>Allow ELLs to use instructional supports such as word lists or notes</a:t>
            </a:r>
          </a:p>
          <a:p>
            <a:pPr marL="457200" lvl="0" indent="-228600" rtl="0">
              <a:spcBef>
                <a:spcPts val="0"/>
              </a:spcBef>
              <a:spcAft>
                <a:spcPts val="1000"/>
              </a:spcAft>
              <a:buChar char="➢"/>
            </a:pPr>
            <a:r>
              <a:rPr lang="en"/>
              <a:t>Allow ELLs to work in pairs or small groups</a:t>
            </a:r>
          </a:p>
          <a:p>
            <a:pPr marL="457200" lvl="0" indent="-228600" rtl="0">
              <a:spcBef>
                <a:spcPts val="0"/>
              </a:spcBef>
              <a:spcAft>
                <a:spcPts val="1000"/>
              </a:spcAft>
              <a:buChar char="➢"/>
            </a:pPr>
            <a:r>
              <a:rPr lang="en"/>
              <a:t>Encourage students to discuss what they are learning</a:t>
            </a:r>
          </a:p>
          <a:p>
            <a:pPr marL="457200" lvl="0" indent="-228600">
              <a:spcBef>
                <a:spcPts val="0"/>
              </a:spcBef>
              <a:buChar char="➢"/>
            </a:pPr>
            <a:r>
              <a:rPr lang="en"/>
              <a:t>Focus on content of student’s answer rather than pronunciation or grammar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71900" y="528950"/>
            <a:ext cx="8222100" cy="767699"/>
          </a:xfrm>
          <a:prstGeom prst="rect">
            <a:avLst/>
          </a:prstGeom>
        </p:spPr>
        <p:txBody>
          <a:bodyPr lIns="91425" tIns="91425" rIns="91425" bIns="91425" anchor="b" anchorCtr="0">
            <a:noAutofit/>
          </a:bodyPr>
          <a:lstStyle/>
          <a:p>
            <a:pPr algn="ctr">
              <a:spcBef>
                <a:spcPts val="0"/>
              </a:spcBef>
              <a:buNone/>
            </a:pPr>
            <a:r>
              <a:rPr lang="en" sz="3000"/>
              <a:t>What should teachers consider when testing students who are learning to speak English?</a:t>
            </a:r>
          </a:p>
        </p:txBody>
      </p:sp>
      <p:sp>
        <p:nvSpPr>
          <p:cNvPr id="123" name="Shape 123"/>
          <p:cNvSpPr txBox="1">
            <a:spLocks noGrp="1"/>
          </p:cNvSpPr>
          <p:nvPr>
            <p:ph type="body" idx="1"/>
          </p:nvPr>
        </p:nvSpPr>
        <p:spPr>
          <a:xfrm>
            <a:off x="471900" y="1851950"/>
            <a:ext cx="8222100" cy="3165599"/>
          </a:xfrm>
          <a:prstGeom prst="rect">
            <a:avLst/>
          </a:prstGeom>
        </p:spPr>
        <p:txBody>
          <a:bodyPr lIns="91425" tIns="91425" rIns="91425" bIns="91425" anchor="t" anchorCtr="0">
            <a:normAutofit fontScale="92500" lnSpcReduction="20000"/>
          </a:bodyPr>
          <a:lstStyle/>
          <a:p>
            <a:pPr marL="457200" lvl="0" indent="-228600" rtl="0">
              <a:lnSpc>
                <a:spcPct val="150000"/>
              </a:lnSpc>
              <a:spcBef>
                <a:spcPts val="0"/>
              </a:spcBef>
              <a:buChar char="➢"/>
            </a:pPr>
            <a:r>
              <a:rPr lang="en" dirty="0"/>
              <a:t>ELL students need to be allowed to communicate what they know in a variety of ways such as using gestures or drawing pictures</a:t>
            </a:r>
          </a:p>
          <a:p>
            <a:pPr marL="457200" lvl="0" indent="-228600" rtl="0">
              <a:lnSpc>
                <a:spcPct val="150000"/>
              </a:lnSpc>
              <a:spcBef>
                <a:spcPts val="0"/>
              </a:spcBef>
              <a:buChar char="➢"/>
            </a:pPr>
            <a:r>
              <a:rPr lang="en" dirty="0"/>
              <a:t>Ensure students understand the various test formats (short answer, multiple choice, true/false)</a:t>
            </a:r>
          </a:p>
          <a:p>
            <a:pPr marL="457200" lvl="0" indent="-228600" rtl="0">
              <a:lnSpc>
                <a:spcPct val="150000"/>
              </a:lnSpc>
              <a:spcBef>
                <a:spcPts val="0"/>
              </a:spcBef>
              <a:buChar char="➢"/>
            </a:pPr>
            <a:r>
              <a:rPr lang="en" dirty="0"/>
              <a:t>Allow extra time</a:t>
            </a:r>
          </a:p>
          <a:p>
            <a:pPr marL="457200" lvl="0" indent="-228600">
              <a:lnSpc>
                <a:spcPct val="150000"/>
              </a:lnSpc>
              <a:spcBef>
                <a:spcPts val="0"/>
              </a:spcBef>
              <a:buChar char="➢"/>
            </a:pPr>
            <a:r>
              <a:rPr lang="en" dirty="0"/>
              <a:t>Refer back to the student’s Language Plan which states the accommodations allowed for the student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rtl="0">
              <a:spcBef>
                <a:spcPts val="0"/>
              </a:spcBef>
              <a:buNone/>
            </a:pPr>
            <a:r>
              <a:rPr lang="en" sz="3000"/>
              <a:t>Please click on the link below and watch the short video</a:t>
            </a:r>
          </a:p>
          <a:p>
            <a:pPr>
              <a:spcBef>
                <a:spcPts val="0"/>
              </a:spcBef>
              <a:buNone/>
            </a:pPr>
            <a:r>
              <a:rPr lang="en" sz="2400" u="sng">
                <a:solidFill>
                  <a:schemeClr val="hlink"/>
                </a:solidFill>
                <a:hlinkClick r:id="rId3"/>
              </a:rPr>
              <a:t>http://iris.peabody.vanderbilt.edu/module/ell/cwrap/#content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8900" y="570900"/>
            <a:ext cx="8506200" cy="767699"/>
          </a:xfrm>
          <a:prstGeom prst="rect">
            <a:avLst/>
          </a:prstGeom>
        </p:spPr>
        <p:txBody>
          <a:bodyPr lIns="91425" tIns="91425" rIns="91425" bIns="91425" anchor="b" anchorCtr="0">
            <a:noAutofit/>
          </a:bodyPr>
          <a:lstStyle/>
          <a:p>
            <a:pPr>
              <a:spcBef>
                <a:spcPts val="0"/>
              </a:spcBef>
              <a:buNone/>
            </a:pPr>
            <a:r>
              <a:rPr lang="en" sz="3000"/>
              <a:t>Student’s Background and Socioeconomic Status</a:t>
            </a:r>
          </a:p>
        </p:txBody>
      </p:sp>
      <p:sp>
        <p:nvSpPr>
          <p:cNvPr id="134" name="Shape 134"/>
          <p:cNvSpPr txBox="1">
            <a:spLocks noGrp="1"/>
          </p:cNvSpPr>
          <p:nvPr>
            <p:ph type="body" idx="1"/>
          </p:nvPr>
        </p:nvSpPr>
        <p:spPr>
          <a:xfrm>
            <a:off x="471900" y="1919075"/>
            <a:ext cx="8222100" cy="3224400"/>
          </a:xfrm>
          <a:prstGeom prst="rect">
            <a:avLst/>
          </a:prstGeom>
        </p:spPr>
        <p:txBody>
          <a:bodyPr lIns="91425" tIns="91425" rIns="91425" bIns="91425" anchor="t" anchorCtr="0">
            <a:noAutofit/>
          </a:bodyPr>
          <a:lstStyle/>
          <a:p>
            <a:pPr rtl="0">
              <a:lnSpc>
                <a:spcPct val="100000"/>
              </a:lnSpc>
              <a:spcBef>
                <a:spcPts val="0"/>
              </a:spcBef>
              <a:spcAft>
                <a:spcPts val="0"/>
              </a:spcAft>
              <a:buNone/>
            </a:pPr>
            <a:r>
              <a:rPr lang="en" sz="1400" u="sng">
                <a:solidFill>
                  <a:schemeClr val="accent5"/>
                </a:solidFill>
                <a:latin typeface="Arial"/>
                <a:ea typeface="Arial"/>
                <a:cs typeface="Arial"/>
                <a:sym typeface="Arial"/>
                <a:hlinkClick r:id="rId3"/>
              </a:rPr>
              <a:t>http://iris.peabody.vanderbilt.edu/module/ell/cresource/q1/p01/#content</a:t>
            </a:r>
            <a:r>
              <a:rPr lang="en" sz="1400">
                <a:solidFill>
                  <a:srgbClr val="000000"/>
                </a:solidFill>
                <a:latin typeface="Arial"/>
                <a:ea typeface="Arial"/>
                <a:cs typeface="Arial"/>
                <a:sym typeface="Arial"/>
              </a:rPr>
              <a:t>  </a:t>
            </a:r>
            <a:r>
              <a:rPr lang="en" sz="1400">
                <a:solidFill>
                  <a:srgbClr val="666666"/>
                </a:solidFill>
                <a:latin typeface="Arial"/>
                <a:ea typeface="Arial"/>
                <a:cs typeface="Arial"/>
                <a:sym typeface="Arial"/>
              </a:rPr>
              <a:t>(scroll down to listen to Leonard Baca)</a:t>
            </a:r>
          </a:p>
          <a:p>
            <a:pPr rtl="0">
              <a:lnSpc>
                <a:spcPct val="100000"/>
              </a:lnSpc>
              <a:spcBef>
                <a:spcPts val="0"/>
              </a:spcBef>
              <a:spcAft>
                <a:spcPts val="0"/>
              </a:spcAft>
              <a:buNone/>
            </a:pPr>
            <a:endParaRPr sz="1400">
              <a:solidFill>
                <a:srgbClr val="666666"/>
              </a:solidFill>
              <a:latin typeface="Arial"/>
              <a:ea typeface="Arial"/>
              <a:cs typeface="Arial"/>
              <a:sym typeface="Arial"/>
            </a:endParaRPr>
          </a:p>
          <a:p>
            <a:pPr marL="457200" lvl="0" indent="-342900" rtl="0">
              <a:lnSpc>
                <a:spcPct val="100000"/>
              </a:lnSpc>
              <a:spcBef>
                <a:spcPts val="0"/>
              </a:spcBef>
              <a:spcAft>
                <a:spcPts val="1000"/>
              </a:spcAft>
              <a:buClr>
                <a:srgbClr val="666666"/>
              </a:buClr>
              <a:buSzPct val="100000"/>
              <a:buFont typeface="Arial"/>
              <a:buChar char="➢"/>
            </a:pPr>
            <a:r>
              <a:rPr lang="en">
                <a:solidFill>
                  <a:srgbClr val="666666"/>
                </a:solidFill>
                <a:latin typeface="Arial"/>
                <a:ea typeface="Arial"/>
                <a:cs typeface="Arial"/>
                <a:sym typeface="Arial"/>
              </a:rPr>
              <a:t>Because the number of ELLs continues to increase in the United States, it is likely that you will have some in your classroom at some point in time.  It is important to familiarize yourself with your students’ backgrounds such as school experience and socioeconomic status.  Recognize that family support is another factor that will affect an ELLs chances of academic success. </a:t>
            </a:r>
          </a:p>
          <a:p>
            <a:pPr marL="457200" lvl="0" indent="-317500" rtl="0">
              <a:lnSpc>
                <a:spcPct val="100000"/>
              </a:lnSpc>
              <a:spcBef>
                <a:spcPts val="0"/>
              </a:spcBef>
              <a:spcAft>
                <a:spcPts val="0"/>
              </a:spcAft>
              <a:buClr>
                <a:srgbClr val="666666"/>
              </a:buClr>
              <a:buSzPct val="77777"/>
              <a:buFont typeface="Arial"/>
              <a:buChar char="➢"/>
            </a:pPr>
            <a:r>
              <a:rPr lang="en">
                <a:solidFill>
                  <a:srgbClr val="666666"/>
                </a:solidFill>
                <a:latin typeface="Arial"/>
                <a:ea typeface="Arial"/>
                <a:cs typeface="Arial"/>
                <a:sym typeface="Arial"/>
              </a:rPr>
              <a:t>In the Willard district, we have 13 different languages represented.</a:t>
            </a:r>
          </a:p>
          <a:p>
            <a:pPr>
              <a:spcBef>
                <a:spcPts val="0"/>
              </a:spcBef>
              <a:buNone/>
            </a:pPr>
            <a:endParaRPr>
              <a:solidFill>
                <a:srgbClr val="666666"/>
              </a:solidFil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04650" y="403100"/>
            <a:ext cx="8534699" cy="767699"/>
          </a:xfrm>
          <a:prstGeom prst="rect">
            <a:avLst/>
          </a:prstGeom>
        </p:spPr>
        <p:txBody>
          <a:bodyPr lIns="91425" tIns="91425" rIns="91425" bIns="91425" anchor="b" anchorCtr="0">
            <a:noAutofit/>
          </a:bodyPr>
          <a:lstStyle/>
          <a:p>
            <a:pPr>
              <a:spcBef>
                <a:spcPts val="0"/>
              </a:spcBef>
              <a:buNone/>
            </a:pPr>
            <a:r>
              <a:rPr lang="en" sz="3000"/>
              <a:t>Student’s Background and Socioeconomic Status</a:t>
            </a:r>
          </a:p>
        </p:txBody>
      </p:sp>
      <p:sp>
        <p:nvSpPr>
          <p:cNvPr id="140" name="Shape 140"/>
          <p:cNvSpPr txBox="1">
            <a:spLocks noGrp="1"/>
          </p:cNvSpPr>
          <p:nvPr>
            <p:ph type="body" idx="1"/>
          </p:nvPr>
        </p:nvSpPr>
        <p:spPr>
          <a:xfrm>
            <a:off x="471900" y="1770450"/>
            <a:ext cx="8222100" cy="3213600"/>
          </a:xfrm>
          <a:prstGeom prst="rect">
            <a:avLst/>
          </a:prstGeom>
        </p:spPr>
        <p:txBody>
          <a:bodyPr lIns="91425" tIns="91425" rIns="91425" bIns="91425" anchor="t" anchorCtr="0">
            <a:normAutofit fontScale="92500" lnSpcReduction="20000"/>
          </a:bodyPr>
          <a:lstStyle/>
          <a:p>
            <a:pPr marL="457200" lvl="0" indent="-228600" rtl="0">
              <a:spcBef>
                <a:spcPts val="0"/>
              </a:spcBef>
              <a:buChar char="➢"/>
            </a:pPr>
            <a:r>
              <a:rPr lang="en" dirty="0"/>
              <a:t>A cultural difference is some ELLs do not celebrate American holidays but they do celebrate their own countries’ holidays.</a:t>
            </a:r>
          </a:p>
          <a:p>
            <a:pPr marL="457200" lvl="0" indent="-228600" rtl="0">
              <a:spcBef>
                <a:spcPts val="0"/>
              </a:spcBef>
              <a:buChar char="➢"/>
            </a:pPr>
            <a:r>
              <a:rPr lang="en" dirty="0"/>
              <a:t>Because of their socioeconomic status, ELL students do not have the same experiences with vacations, TV and wifi so it is difficult to pull from background knowledge.</a:t>
            </a:r>
          </a:p>
          <a:p>
            <a:pPr marL="457200" lvl="0" indent="-228600" rtl="0">
              <a:spcBef>
                <a:spcPts val="0"/>
              </a:spcBef>
              <a:buChar char="➢"/>
            </a:pPr>
            <a:r>
              <a:rPr lang="en" dirty="0"/>
              <a:t>There is usually no support at home because of language barriers and family activities takes precedence to school.</a:t>
            </a:r>
          </a:p>
          <a:p>
            <a:pPr marL="457200" lvl="0" indent="-228600">
              <a:spcBef>
                <a:spcPts val="0"/>
              </a:spcBef>
              <a:buChar char="➢"/>
            </a:pPr>
            <a:r>
              <a:rPr lang="en" dirty="0"/>
              <a:t>ELLs take words literally and analogies, inferencing, idioms and figurative language are hard to comprehend.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98250" y="16350"/>
            <a:ext cx="8826599" cy="602700"/>
          </a:xfrm>
          <a:prstGeom prst="rect">
            <a:avLst/>
          </a:prstGeom>
        </p:spPr>
        <p:txBody>
          <a:bodyPr lIns="91425" tIns="91425" rIns="91425" bIns="91425" anchor="ctr" anchorCtr="0">
            <a:noAutofit/>
          </a:bodyPr>
          <a:lstStyle/>
          <a:p>
            <a:pPr>
              <a:spcBef>
                <a:spcPts val="0"/>
              </a:spcBef>
              <a:buNone/>
            </a:pPr>
            <a:r>
              <a:rPr lang="en"/>
              <a:t>Additional Thoughts</a:t>
            </a:r>
          </a:p>
        </p:txBody>
      </p:sp>
      <p:sp>
        <p:nvSpPr>
          <p:cNvPr id="146" name="Shape 146"/>
          <p:cNvSpPr txBox="1"/>
          <p:nvPr/>
        </p:nvSpPr>
        <p:spPr>
          <a:xfrm>
            <a:off x="158700" y="853225"/>
            <a:ext cx="8826599" cy="4052700"/>
          </a:xfrm>
          <a:prstGeom prst="rect">
            <a:avLst/>
          </a:prstGeom>
          <a:noFill/>
          <a:ln>
            <a:noFill/>
          </a:ln>
        </p:spPr>
        <p:txBody>
          <a:bodyPr lIns="91425" tIns="91425" rIns="91425" bIns="91425" anchor="t" anchorCtr="0">
            <a:noAutofit/>
          </a:bodyPr>
          <a:lstStyle/>
          <a:p>
            <a:pPr rtl="0">
              <a:spcBef>
                <a:spcPts val="0"/>
              </a:spcBef>
              <a:buNone/>
            </a:pPr>
            <a:endParaRPr/>
          </a:p>
          <a:p>
            <a:pPr marL="457200" lvl="0" indent="-342900" rtl="0">
              <a:spcBef>
                <a:spcPts val="0"/>
              </a:spcBef>
              <a:spcAft>
                <a:spcPts val="1000"/>
              </a:spcAft>
              <a:buClr>
                <a:srgbClr val="666666"/>
              </a:buClr>
              <a:buSzPct val="100000"/>
              <a:buChar char="➢"/>
            </a:pPr>
            <a:r>
              <a:rPr lang="en" sz="1800">
                <a:solidFill>
                  <a:srgbClr val="666666"/>
                </a:solidFill>
              </a:rPr>
              <a:t>We hope by watching the videos you have gained and better understand how the ELL student’s learning may be enhanced - even though the spoken language may be unrecognizable. (Teacher was speaking Portuguese.)</a:t>
            </a:r>
          </a:p>
          <a:p>
            <a:pPr lvl="0" rtl="0">
              <a:spcBef>
                <a:spcPts val="0"/>
              </a:spcBef>
              <a:buNone/>
            </a:pPr>
            <a:endParaRPr sz="1800">
              <a:solidFill>
                <a:srgbClr val="666666"/>
              </a:solidFill>
            </a:endParaRPr>
          </a:p>
          <a:p>
            <a:pPr rtl="0">
              <a:spcBef>
                <a:spcPts val="0"/>
              </a:spcBef>
              <a:buNone/>
            </a:pPr>
            <a:endParaRPr sz="1800">
              <a:solidFill>
                <a:srgbClr val="666666"/>
              </a:solidFill>
            </a:endParaRPr>
          </a:p>
          <a:p>
            <a:pPr algn="ctr" rtl="0">
              <a:spcBef>
                <a:spcPts val="0"/>
              </a:spcBef>
              <a:buNone/>
            </a:pPr>
            <a:r>
              <a:rPr lang="en">
                <a:solidFill>
                  <a:srgbClr val="666666"/>
                </a:solidFill>
              </a:rPr>
              <a:t>Thank you for reviewing this presentation.</a:t>
            </a:r>
          </a:p>
          <a:p>
            <a:pPr algn="ctr" rtl="0">
              <a:spcBef>
                <a:spcPts val="0"/>
              </a:spcBef>
              <a:buNone/>
            </a:pPr>
            <a:endParaRPr>
              <a:solidFill>
                <a:srgbClr val="666666"/>
              </a:solidFill>
            </a:endParaRPr>
          </a:p>
          <a:p>
            <a:pPr algn="ctr" rtl="0">
              <a:spcBef>
                <a:spcPts val="0"/>
              </a:spcBef>
              <a:buNone/>
            </a:pPr>
            <a:endParaRPr>
              <a:solidFill>
                <a:srgbClr val="666666"/>
              </a:solidFill>
            </a:endParaRPr>
          </a:p>
          <a:p>
            <a:pPr rtl="0">
              <a:spcBef>
                <a:spcPts val="0"/>
              </a:spcBef>
              <a:buNone/>
            </a:pPr>
            <a:endParaRPr>
              <a:solidFill>
                <a:srgbClr val="666666"/>
              </a:solidFill>
            </a:endParaRPr>
          </a:p>
          <a:p>
            <a:pPr algn="ctr" rtl="0">
              <a:spcBef>
                <a:spcPts val="0"/>
              </a:spcBef>
              <a:buNone/>
            </a:pPr>
            <a:r>
              <a:rPr lang="en">
                <a:solidFill>
                  <a:srgbClr val="666666"/>
                </a:solidFill>
              </a:rPr>
              <a:t>Videos from The Iris Center, Vanderbilt Peabody College  </a:t>
            </a:r>
          </a:p>
          <a:p>
            <a:pPr rtl="0">
              <a:spcBef>
                <a:spcPts val="0"/>
              </a:spcBef>
              <a:buNone/>
            </a:pPr>
            <a:endParaRPr>
              <a:solidFill>
                <a:srgbClr val="666666"/>
              </a:solidFill>
            </a:endParaRPr>
          </a:p>
          <a:p>
            <a:pPr lvl="0" algn="ct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rtl="0">
              <a:spcBef>
                <a:spcPts val="0"/>
              </a:spcBef>
              <a:buNone/>
            </a:pPr>
            <a:r>
              <a:rPr lang="en" sz="3000" dirty="0"/>
              <a:t>Please click on the link below and watch the short video</a:t>
            </a:r>
          </a:p>
          <a:p>
            <a:pPr>
              <a:spcBef>
                <a:spcPts val="0"/>
              </a:spcBef>
              <a:buNone/>
            </a:pPr>
            <a:r>
              <a:rPr lang="en" sz="2400" u="sng" dirty="0">
                <a:solidFill>
                  <a:schemeClr val="hlink"/>
                </a:solidFill>
                <a:hlinkClick r:id="rId3"/>
              </a:rPr>
              <a:t>http://iris.peabody.vanderbilt.edu/module/ell/challenge/#content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71900" y="554125"/>
            <a:ext cx="8222100" cy="767699"/>
          </a:xfrm>
          <a:prstGeom prst="rect">
            <a:avLst/>
          </a:prstGeom>
        </p:spPr>
        <p:txBody>
          <a:bodyPr lIns="91425" tIns="91425" rIns="91425" bIns="91425" anchor="b" anchorCtr="0">
            <a:noAutofit/>
          </a:bodyPr>
          <a:lstStyle/>
          <a:p>
            <a:pPr algn="ctr">
              <a:spcBef>
                <a:spcPts val="0"/>
              </a:spcBef>
              <a:buNone/>
            </a:pPr>
            <a:r>
              <a:rPr lang="en"/>
              <a:t>What do teachers need to know about students who are learning to speak English?</a:t>
            </a:r>
          </a:p>
        </p:txBody>
      </p:sp>
      <p:sp>
        <p:nvSpPr>
          <p:cNvPr id="75" name="Shape 75"/>
          <p:cNvSpPr txBox="1">
            <a:spLocks noGrp="1"/>
          </p:cNvSpPr>
          <p:nvPr>
            <p:ph type="body" idx="1"/>
          </p:nvPr>
        </p:nvSpPr>
        <p:spPr>
          <a:xfrm>
            <a:off x="471900" y="1919075"/>
            <a:ext cx="8222100" cy="2989500"/>
          </a:xfrm>
          <a:prstGeom prst="rect">
            <a:avLst/>
          </a:prstGeom>
        </p:spPr>
        <p:txBody>
          <a:bodyPr lIns="91425" tIns="91425" rIns="91425" bIns="91425" anchor="t" anchorCtr="0">
            <a:noAutofit/>
          </a:bodyPr>
          <a:lstStyle/>
          <a:p>
            <a:pPr marL="457200" lvl="0" indent="-228600" rtl="0">
              <a:lnSpc>
                <a:spcPct val="100000"/>
              </a:lnSpc>
              <a:spcBef>
                <a:spcPts val="0"/>
              </a:spcBef>
              <a:spcAft>
                <a:spcPts val="1000"/>
              </a:spcAft>
              <a:buChar char="➢"/>
            </a:pPr>
            <a:r>
              <a:rPr lang="en" dirty="0"/>
              <a:t>English language learners (ELLs) may have good conversational English skills, but they may lack the vocabulary and academic language.</a:t>
            </a:r>
          </a:p>
          <a:p>
            <a:pPr marL="457200" lvl="0" indent="-228600" rtl="0">
              <a:lnSpc>
                <a:spcPct val="100000"/>
              </a:lnSpc>
              <a:spcBef>
                <a:spcPts val="0"/>
              </a:spcBef>
              <a:spcAft>
                <a:spcPts val="1000"/>
              </a:spcAft>
              <a:buChar char="➢"/>
            </a:pPr>
            <a:r>
              <a:rPr lang="en" dirty="0"/>
              <a:t>Basic Interpersonal Communicative Skills (BICS) refer to the student’s ability to understand basic conversation English.</a:t>
            </a:r>
          </a:p>
          <a:p>
            <a:pPr marL="457200" lvl="0" indent="-228600" rtl="0">
              <a:lnSpc>
                <a:spcPct val="100000"/>
              </a:lnSpc>
              <a:spcBef>
                <a:spcPts val="0"/>
              </a:spcBef>
              <a:spcAft>
                <a:spcPts val="1000"/>
              </a:spcAft>
              <a:buChar char="➢"/>
            </a:pPr>
            <a:r>
              <a:rPr lang="en" dirty="0"/>
              <a:t>Cognitive Academic Language Proficiency (CALP) refers to the student’s ability to effectively understand and use more advanced and complex language necessary for success in academic endeavors.</a:t>
            </a:r>
          </a:p>
          <a:p>
            <a:pPr marL="457200" lvl="0" indent="-228600" rtl="0">
              <a:lnSpc>
                <a:spcPct val="100000"/>
              </a:lnSpc>
              <a:spcBef>
                <a:spcPts val="0"/>
              </a:spcBef>
              <a:buChar char="➢"/>
            </a:pPr>
            <a:r>
              <a:rPr lang="en" b="1" dirty="0"/>
              <a:t>Students typically acquire CALP in 5 to 7 years.</a:t>
            </a:r>
          </a:p>
          <a:p>
            <a:pPr rtl="0">
              <a:spcBef>
                <a:spcPts val="0"/>
              </a:spcBef>
              <a:buNone/>
            </a:pPr>
            <a:endParaRPr dirty="0"/>
          </a:p>
          <a:p>
            <a:pPr lvl="0">
              <a:spcBef>
                <a:spcPts val="0"/>
              </a:spcBef>
              <a:buNone/>
            </a:pPr>
            <a:endParaRPr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97075" y="377925"/>
            <a:ext cx="8222100" cy="767699"/>
          </a:xfrm>
          <a:prstGeom prst="rect">
            <a:avLst/>
          </a:prstGeom>
        </p:spPr>
        <p:txBody>
          <a:bodyPr lIns="91425" tIns="91425" rIns="91425" bIns="91425" anchor="b" anchorCtr="0">
            <a:noAutofit/>
          </a:bodyPr>
          <a:lstStyle/>
          <a:p>
            <a:pPr algn="ctr">
              <a:spcBef>
                <a:spcPts val="0"/>
              </a:spcBef>
              <a:buNone/>
            </a:pPr>
            <a:r>
              <a:rPr lang="en" sz="3000"/>
              <a:t>Second Language Acquisition Stages</a:t>
            </a:r>
          </a:p>
        </p:txBody>
      </p:sp>
      <p:sp>
        <p:nvSpPr>
          <p:cNvPr id="81" name="Shape 81"/>
          <p:cNvSpPr txBox="1">
            <a:spLocks noGrp="1"/>
          </p:cNvSpPr>
          <p:nvPr>
            <p:ph type="body" idx="1"/>
          </p:nvPr>
        </p:nvSpPr>
        <p:spPr>
          <a:xfrm>
            <a:off x="425091" y="1718069"/>
            <a:ext cx="8222100" cy="3148800"/>
          </a:xfrm>
          <a:prstGeom prst="rect">
            <a:avLst/>
          </a:prstGeom>
        </p:spPr>
        <p:txBody>
          <a:bodyPr lIns="91425" tIns="91425" rIns="91425" bIns="91425" anchor="t" anchorCtr="0">
            <a:normAutofit fontScale="92500" lnSpcReduction="10000"/>
          </a:bodyPr>
          <a:lstStyle/>
          <a:p>
            <a:pPr marL="457200" lvl="0" indent="-228600" rtl="0">
              <a:spcBef>
                <a:spcPts val="0"/>
              </a:spcBef>
              <a:buChar char="➢"/>
            </a:pPr>
            <a:r>
              <a:rPr lang="en" dirty="0"/>
              <a:t>Stage 1 - Silent/Receptive or Preproduction</a:t>
            </a:r>
          </a:p>
          <a:p>
            <a:pPr marL="457200" lvl="0" indent="-228600" rtl="0">
              <a:spcBef>
                <a:spcPts val="0"/>
              </a:spcBef>
              <a:buChar char="➢"/>
            </a:pPr>
            <a:r>
              <a:rPr lang="en" dirty="0"/>
              <a:t>Stage 2 - Early Production</a:t>
            </a:r>
          </a:p>
          <a:p>
            <a:pPr marL="457200" lvl="0" indent="-228600" rtl="0">
              <a:spcBef>
                <a:spcPts val="0"/>
              </a:spcBef>
              <a:buChar char="➢"/>
            </a:pPr>
            <a:r>
              <a:rPr lang="en" dirty="0"/>
              <a:t>Stage 3 - Speech Emergence</a:t>
            </a:r>
          </a:p>
          <a:p>
            <a:pPr marL="457200" lvl="0" indent="-228600" rtl="0">
              <a:spcBef>
                <a:spcPts val="0"/>
              </a:spcBef>
              <a:buChar char="➢"/>
            </a:pPr>
            <a:r>
              <a:rPr lang="en" dirty="0"/>
              <a:t>Stage 4 - Intermediate Language Proficiency</a:t>
            </a:r>
          </a:p>
          <a:p>
            <a:pPr marL="457200" lvl="0" indent="-228600" rtl="0">
              <a:spcBef>
                <a:spcPts val="0"/>
              </a:spcBef>
              <a:buChar char="➢"/>
            </a:pPr>
            <a:r>
              <a:rPr lang="en" dirty="0"/>
              <a:t>Stage 5 - Advanced Language Proficiency</a:t>
            </a:r>
          </a:p>
          <a:p>
            <a:pPr lvl="0">
              <a:spcBef>
                <a:spcPts val="0"/>
              </a:spcBef>
              <a:buNone/>
            </a:pPr>
            <a:r>
              <a:rPr lang="en" dirty="0"/>
              <a:t>It is important to understand that BICS and CALP develop simultaneously but acquisition of CALP (academic language) takes longer.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71900" y="856200"/>
            <a:ext cx="8222100" cy="767699"/>
          </a:xfrm>
          <a:prstGeom prst="rect">
            <a:avLst/>
          </a:prstGeom>
        </p:spPr>
        <p:txBody>
          <a:bodyPr lIns="91425" tIns="91425" rIns="91425" bIns="91425" anchor="b" anchorCtr="0">
            <a:noAutofit/>
          </a:bodyPr>
          <a:lstStyle/>
          <a:p>
            <a:pPr algn="ctr">
              <a:spcBef>
                <a:spcPts val="0"/>
              </a:spcBef>
              <a:buNone/>
            </a:pPr>
            <a:r>
              <a:rPr lang="en" sz="3000"/>
              <a:t>What are some general instructional practices that can be beneficial to students who are learning to speak English?</a:t>
            </a:r>
          </a:p>
        </p:txBody>
      </p:sp>
      <p:sp>
        <p:nvSpPr>
          <p:cNvPr id="87" name="Shape 87"/>
          <p:cNvSpPr txBox="1">
            <a:spLocks noGrp="1"/>
          </p:cNvSpPr>
          <p:nvPr>
            <p:ph type="body" idx="1"/>
          </p:nvPr>
        </p:nvSpPr>
        <p:spPr>
          <a:xfrm>
            <a:off x="460950" y="1902275"/>
            <a:ext cx="8222100" cy="2710200"/>
          </a:xfrm>
          <a:prstGeom prst="rect">
            <a:avLst/>
          </a:prstGeom>
        </p:spPr>
        <p:txBody>
          <a:bodyPr lIns="91425" tIns="91425" rIns="91425" bIns="91425" anchor="t" anchorCtr="0">
            <a:normAutofit fontScale="77500" lnSpcReduction="20000"/>
          </a:bodyPr>
          <a:lstStyle/>
          <a:p>
            <a:pPr marL="457200" lvl="0" indent="-368300" rtl="0">
              <a:lnSpc>
                <a:spcPct val="150000"/>
              </a:lnSpc>
              <a:spcBef>
                <a:spcPts val="0"/>
              </a:spcBef>
              <a:buSzPct val="100000"/>
              <a:buChar char="➢"/>
            </a:pPr>
            <a:r>
              <a:rPr lang="en" sz="2200" dirty="0"/>
              <a:t>Activate Background Knowledge</a:t>
            </a:r>
          </a:p>
          <a:p>
            <a:pPr marL="457200" lvl="0" indent="-368300" rtl="0">
              <a:lnSpc>
                <a:spcPct val="150000"/>
              </a:lnSpc>
              <a:spcBef>
                <a:spcPts val="0"/>
              </a:spcBef>
              <a:buSzPct val="100000"/>
              <a:buChar char="➢"/>
            </a:pPr>
            <a:r>
              <a:rPr lang="en" sz="2200" dirty="0"/>
              <a:t>Teach Vocabulary</a:t>
            </a:r>
          </a:p>
          <a:p>
            <a:pPr marL="457200" lvl="0" indent="-368300" rtl="0">
              <a:lnSpc>
                <a:spcPct val="150000"/>
              </a:lnSpc>
              <a:spcBef>
                <a:spcPts val="0"/>
              </a:spcBef>
              <a:buSzPct val="100000"/>
              <a:buChar char="➢"/>
            </a:pPr>
            <a:r>
              <a:rPr lang="en" sz="2200" dirty="0"/>
              <a:t>Teach Comprehension Strategies</a:t>
            </a:r>
          </a:p>
          <a:p>
            <a:pPr marL="457200" lvl="0" indent="-368300" rtl="0">
              <a:lnSpc>
                <a:spcPct val="150000"/>
              </a:lnSpc>
              <a:spcBef>
                <a:spcPts val="0"/>
              </a:spcBef>
              <a:buSzPct val="100000"/>
              <a:buChar char="➢"/>
            </a:pPr>
            <a:r>
              <a:rPr lang="en" sz="2200" dirty="0"/>
              <a:t>Differentiate Instruction</a:t>
            </a:r>
          </a:p>
          <a:p>
            <a:pPr marL="457200" lvl="0" indent="-368300">
              <a:lnSpc>
                <a:spcPct val="150000"/>
              </a:lnSpc>
              <a:spcBef>
                <a:spcPts val="0"/>
              </a:spcBef>
              <a:buSzPct val="100000"/>
              <a:buChar char="➢"/>
            </a:pPr>
            <a:r>
              <a:rPr lang="en" sz="2200" dirty="0"/>
              <a:t>Provide Students Opportunities to Practice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95700" y="730350"/>
            <a:ext cx="8222100" cy="767699"/>
          </a:xfrm>
          <a:prstGeom prst="rect">
            <a:avLst/>
          </a:prstGeom>
        </p:spPr>
        <p:txBody>
          <a:bodyPr lIns="91425" tIns="91425" rIns="91425" bIns="91425" anchor="b" anchorCtr="0">
            <a:noAutofit/>
          </a:bodyPr>
          <a:lstStyle/>
          <a:p>
            <a:pPr>
              <a:spcBef>
                <a:spcPts val="0"/>
              </a:spcBef>
              <a:buNone/>
            </a:pPr>
            <a:r>
              <a:rPr lang="en" sz="3000"/>
              <a:t>Activate Background Knowledge</a:t>
            </a:r>
          </a:p>
        </p:txBody>
      </p:sp>
      <p:sp>
        <p:nvSpPr>
          <p:cNvPr id="93" name="Shape 93"/>
          <p:cNvSpPr txBox="1">
            <a:spLocks noGrp="1"/>
          </p:cNvSpPr>
          <p:nvPr>
            <p:ph type="body" idx="1"/>
          </p:nvPr>
        </p:nvSpPr>
        <p:spPr>
          <a:xfrm>
            <a:off x="460950" y="1885500"/>
            <a:ext cx="8222100" cy="2710200"/>
          </a:xfrm>
          <a:prstGeom prst="rect">
            <a:avLst/>
          </a:prstGeom>
        </p:spPr>
        <p:txBody>
          <a:bodyPr lIns="91425" tIns="91425" rIns="91425" bIns="91425" anchor="t" anchorCtr="0">
            <a:normAutofit fontScale="85000" lnSpcReduction="20000"/>
          </a:bodyPr>
          <a:lstStyle/>
          <a:p>
            <a:pPr marL="457200" lvl="0" indent="-228600" rtl="0">
              <a:lnSpc>
                <a:spcPct val="150000"/>
              </a:lnSpc>
              <a:spcBef>
                <a:spcPts val="0"/>
              </a:spcBef>
              <a:buChar char="➢"/>
            </a:pPr>
            <a:r>
              <a:rPr lang="en" dirty="0"/>
              <a:t>Connect new information with background knowledge</a:t>
            </a:r>
          </a:p>
          <a:p>
            <a:pPr marL="457200" lvl="0" indent="-228600" rtl="0">
              <a:lnSpc>
                <a:spcPct val="150000"/>
              </a:lnSpc>
              <a:spcBef>
                <a:spcPts val="0"/>
              </a:spcBef>
              <a:buChar char="➢"/>
            </a:pPr>
            <a:r>
              <a:rPr lang="en" dirty="0"/>
              <a:t>Ask students to brainstorm</a:t>
            </a:r>
          </a:p>
          <a:p>
            <a:pPr marL="457200" lvl="0" indent="-228600" rtl="0">
              <a:lnSpc>
                <a:spcPct val="150000"/>
              </a:lnSpc>
              <a:spcBef>
                <a:spcPts val="0"/>
              </a:spcBef>
              <a:buChar char="➢"/>
            </a:pPr>
            <a:r>
              <a:rPr lang="en" dirty="0"/>
              <a:t>Make explicit connections between previously learned concepts to new ones</a:t>
            </a:r>
          </a:p>
          <a:p>
            <a:pPr marL="457200" lvl="0" indent="-228600" rtl="0">
              <a:lnSpc>
                <a:spcPct val="150000"/>
              </a:lnSpc>
              <a:spcBef>
                <a:spcPts val="0"/>
              </a:spcBef>
              <a:buChar char="➢"/>
            </a:pPr>
            <a:r>
              <a:rPr lang="en" dirty="0"/>
              <a:t>Use graphic organizers and other visuals</a:t>
            </a:r>
          </a:p>
          <a:p>
            <a:pPr marL="457200" lvl="0" indent="-228600" rtl="0">
              <a:lnSpc>
                <a:spcPct val="150000"/>
              </a:lnSpc>
              <a:spcBef>
                <a:spcPts val="0"/>
              </a:spcBef>
              <a:buChar char="➢"/>
            </a:pPr>
            <a:r>
              <a:rPr lang="en" dirty="0"/>
              <a:t>Give students time to think, process, and share</a:t>
            </a:r>
          </a:p>
          <a:p>
            <a:pPr>
              <a:spcBef>
                <a:spcPts val="0"/>
              </a:spcBef>
              <a:buNone/>
            </a:pPr>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a:spcBef>
                <a:spcPts val="0"/>
              </a:spcBef>
              <a:buNone/>
            </a:pPr>
            <a:r>
              <a:rPr lang="en" sz="3000"/>
              <a:t>Teach Vocabulary</a:t>
            </a:r>
          </a:p>
        </p:txBody>
      </p:sp>
      <p:sp>
        <p:nvSpPr>
          <p:cNvPr id="99" name="Shape 99"/>
          <p:cNvSpPr txBox="1">
            <a:spLocks noGrp="1"/>
          </p:cNvSpPr>
          <p:nvPr>
            <p:ph type="body" idx="1"/>
          </p:nvPr>
        </p:nvSpPr>
        <p:spPr>
          <a:xfrm>
            <a:off x="419000" y="1759625"/>
            <a:ext cx="8222100" cy="3123900"/>
          </a:xfrm>
          <a:prstGeom prst="rect">
            <a:avLst/>
          </a:prstGeom>
        </p:spPr>
        <p:txBody>
          <a:bodyPr lIns="91425" tIns="91425" rIns="91425" bIns="91425" anchor="t" anchorCtr="0">
            <a:normAutofit fontScale="62500" lnSpcReduction="20000"/>
          </a:bodyPr>
          <a:lstStyle/>
          <a:p>
            <a:pPr marL="457200" lvl="0" indent="-228600" rtl="0">
              <a:lnSpc>
                <a:spcPct val="150000"/>
              </a:lnSpc>
              <a:spcBef>
                <a:spcPts val="0"/>
              </a:spcBef>
              <a:buChar char="➢"/>
            </a:pPr>
            <a:r>
              <a:rPr lang="en" dirty="0"/>
              <a:t>Rewrite instructions</a:t>
            </a:r>
          </a:p>
          <a:p>
            <a:pPr marL="457200" lvl="0" indent="-228600" rtl="0">
              <a:lnSpc>
                <a:spcPct val="150000"/>
              </a:lnSpc>
              <a:spcBef>
                <a:spcPts val="0"/>
              </a:spcBef>
              <a:buChar char="➢"/>
            </a:pPr>
            <a:r>
              <a:rPr lang="en" dirty="0"/>
              <a:t>Use graphic organizers</a:t>
            </a:r>
          </a:p>
          <a:p>
            <a:pPr marL="457200" lvl="0" indent="-228600" rtl="0">
              <a:lnSpc>
                <a:spcPct val="150000"/>
              </a:lnSpc>
              <a:spcBef>
                <a:spcPts val="0"/>
              </a:spcBef>
              <a:buChar char="➢"/>
            </a:pPr>
            <a:r>
              <a:rPr lang="en" dirty="0"/>
              <a:t>Show pictures, diagrams, illustrations, and/or real objects</a:t>
            </a:r>
          </a:p>
          <a:p>
            <a:pPr marL="457200" lvl="0" indent="-228600" rtl="0">
              <a:lnSpc>
                <a:spcPct val="150000"/>
              </a:lnSpc>
              <a:spcBef>
                <a:spcPts val="0"/>
              </a:spcBef>
              <a:buChar char="➢"/>
            </a:pPr>
            <a:r>
              <a:rPr lang="en" dirty="0"/>
              <a:t>Dramatize or act out words</a:t>
            </a:r>
          </a:p>
          <a:p>
            <a:pPr marL="457200" lvl="0" indent="-228600" rtl="0">
              <a:lnSpc>
                <a:spcPct val="150000"/>
              </a:lnSpc>
              <a:spcBef>
                <a:spcPts val="0"/>
              </a:spcBef>
              <a:buChar char="➢"/>
            </a:pPr>
            <a:r>
              <a:rPr lang="en" dirty="0"/>
              <a:t>Post words on the walls</a:t>
            </a:r>
          </a:p>
          <a:p>
            <a:pPr marL="457200" lvl="0" indent="-228600" rtl="0">
              <a:lnSpc>
                <a:spcPct val="150000"/>
              </a:lnSpc>
              <a:spcBef>
                <a:spcPts val="0"/>
              </a:spcBef>
              <a:buChar char="➢"/>
            </a:pPr>
            <a:r>
              <a:rPr lang="en" dirty="0"/>
              <a:t>Use note cards</a:t>
            </a:r>
          </a:p>
          <a:p>
            <a:pPr marL="457200" lvl="0" indent="-228600">
              <a:lnSpc>
                <a:spcPct val="150000"/>
              </a:lnSpc>
              <a:spcBef>
                <a:spcPts val="0"/>
              </a:spcBef>
              <a:buChar char="➢"/>
            </a:pPr>
            <a:r>
              <a:rPr lang="en" dirty="0"/>
              <a:t>Connect vocabulary to student’s home language by pointing out cognates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a:spcBef>
                <a:spcPts val="0"/>
              </a:spcBef>
              <a:buNone/>
            </a:pPr>
            <a:r>
              <a:rPr lang="en" sz="3000"/>
              <a:t>Teach Comprehensive Strategies</a:t>
            </a:r>
          </a:p>
        </p:txBody>
      </p:sp>
      <p:sp>
        <p:nvSpPr>
          <p:cNvPr id="105" name="Shape 105"/>
          <p:cNvSpPr txBox="1">
            <a:spLocks noGrp="1"/>
          </p:cNvSpPr>
          <p:nvPr>
            <p:ph type="body" idx="1"/>
          </p:nvPr>
        </p:nvSpPr>
        <p:spPr>
          <a:xfrm>
            <a:off x="460950" y="1818400"/>
            <a:ext cx="8222100" cy="3132000"/>
          </a:xfrm>
          <a:prstGeom prst="rect">
            <a:avLst/>
          </a:prstGeom>
        </p:spPr>
        <p:txBody>
          <a:bodyPr lIns="91425" tIns="91425" rIns="91425" bIns="91425" anchor="t" anchorCtr="0">
            <a:normAutofit fontScale="70000" lnSpcReduction="20000"/>
          </a:bodyPr>
          <a:lstStyle/>
          <a:p>
            <a:pPr marL="457200" lvl="0" indent="-228600" rtl="0">
              <a:lnSpc>
                <a:spcPct val="150000"/>
              </a:lnSpc>
              <a:spcBef>
                <a:spcPts val="0"/>
              </a:spcBef>
              <a:buChar char="➢"/>
            </a:pPr>
            <a:r>
              <a:rPr lang="en" dirty="0"/>
              <a:t>Ask student questions</a:t>
            </a:r>
          </a:p>
          <a:p>
            <a:pPr marL="457200" lvl="0" indent="-228600" rtl="0">
              <a:lnSpc>
                <a:spcPct val="150000"/>
              </a:lnSpc>
              <a:spcBef>
                <a:spcPts val="0"/>
              </a:spcBef>
              <a:buChar char="➢"/>
            </a:pPr>
            <a:r>
              <a:rPr lang="en" dirty="0"/>
              <a:t>Brainstorming</a:t>
            </a:r>
          </a:p>
          <a:p>
            <a:pPr marL="457200" lvl="0" indent="-228600" rtl="0">
              <a:lnSpc>
                <a:spcPct val="150000"/>
              </a:lnSpc>
              <a:spcBef>
                <a:spcPts val="0"/>
              </a:spcBef>
              <a:buChar char="➢"/>
            </a:pPr>
            <a:r>
              <a:rPr lang="en" dirty="0"/>
              <a:t>Teach context clues or word parts</a:t>
            </a:r>
          </a:p>
          <a:p>
            <a:pPr marL="457200" lvl="0" indent="-228600" rtl="0">
              <a:lnSpc>
                <a:spcPct val="150000"/>
              </a:lnSpc>
              <a:spcBef>
                <a:spcPts val="0"/>
              </a:spcBef>
              <a:buChar char="➢"/>
            </a:pPr>
            <a:r>
              <a:rPr lang="en" dirty="0"/>
              <a:t>Provide sentence stems (“The main idea of the passage is ….”)</a:t>
            </a:r>
          </a:p>
          <a:p>
            <a:pPr marL="457200" lvl="0" indent="-228600" rtl="0">
              <a:lnSpc>
                <a:spcPct val="150000"/>
              </a:lnSpc>
              <a:spcBef>
                <a:spcPts val="0"/>
              </a:spcBef>
              <a:buChar char="➢"/>
            </a:pPr>
            <a:r>
              <a:rPr lang="en" dirty="0"/>
              <a:t>Ask students to retell</a:t>
            </a:r>
          </a:p>
          <a:p>
            <a:pPr marL="457200" lvl="0" indent="-228600">
              <a:lnSpc>
                <a:spcPct val="150000"/>
              </a:lnSpc>
              <a:spcBef>
                <a:spcPts val="0"/>
              </a:spcBef>
              <a:buChar char="➢"/>
            </a:pPr>
            <a:r>
              <a:rPr lang="en" dirty="0"/>
              <a:t>Teach students to use or create visuals (charts, diagrams, timelines, semantic web) to improve their understanding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a:spcBef>
                <a:spcPts val="0"/>
              </a:spcBef>
              <a:buNone/>
            </a:pPr>
            <a:r>
              <a:rPr lang="en" sz="3000"/>
              <a:t>Differentiate Instruction</a:t>
            </a:r>
          </a:p>
        </p:txBody>
      </p:sp>
      <p:sp>
        <p:nvSpPr>
          <p:cNvPr id="111" name="Shape 111"/>
          <p:cNvSpPr txBox="1">
            <a:spLocks noGrp="1"/>
          </p:cNvSpPr>
          <p:nvPr>
            <p:ph type="body" idx="1"/>
          </p:nvPr>
        </p:nvSpPr>
        <p:spPr>
          <a:xfrm>
            <a:off x="413175" y="1700900"/>
            <a:ext cx="8222100" cy="3065100"/>
          </a:xfrm>
          <a:prstGeom prst="rect">
            <a:avLst/>
          </a:prstGeom>
        </p:spPr>
        <p:txBody>
          <a:bodyPr lIns="91425" tIns="91425" rIns="91425" bIns="91425" anchor="t" anchorCtr="0">
            <a:normAutofit fontScale="62500" lnSpcReduction="20000"/>
          </a:bodyPr>
          <a:lstStyle/>
          <a:p>
            <a:pPr marL="457200" lvl="0" indent="-228600" rtl="0">
              <a:lnSpc>
                <a:spcPct val="150000"/>
              </a:lnSpc>
              <a:spcBef>
                <a:spcPts val="0"/>
              </a:spcBef>
              <a:buChar char="➢"/>
            </a:pPr>
            <a:r>
              <a:rPr lang="en" dirty="0"/>
              <a:t>Provide a range of choices to access the content (books, audios, videos)</a:t>
            </a:r>
          </a:p>
          <a:p>
            <a:pPr marL="457200" lvl="0" indent="-228600" rtl="0">
              <a:lnSpc>
                <a:spcPct val="150000"/>
              </a:lnSpc>
              <a:spcBef>
                <a:spcPts val="0"/>
              </a:spcBef>
              <a:buChar char="➢"/>
            </a:pPr>
            <a:r>
              <a:rPr lang="en" dirty="0"/>
              <a:t>Make instruction concrete using pictures, charts, realia, demonstrations, graphic organizers, timelines</a:t>
            </a:r>
          </a:p>
          <a:p>
            <a:pPr marL="457200" lvl="0" indent="-228600" rtl="0">
              <a:lnSpc>
                <a:spcPct val="150000"/>
              </a:lnSpc>
              <a:spcBef>
                <a:spcPts val="0"/>
              </a:spcBef>
              <a:buChar char="➢"/>
            </a:pPr>
            <a:r>
              <a:rPr lang="en" dirty="0"/>
              <a:t>Model procedures or steps</a:t>
            </a:r>
          </a:p>
          <a:p>
            <a:pPr marL="457200" lvl="0" indent="-228600" rtl="0">
              <a:lnSpc>
                <a:spcPct val="150000"/>
              </a:lnSpc>
              <a:spcBef>
                <a:spcPts val="0"/>
              </a:spcBef>
              <a:buChar char="➢"/>
            </a:pPr>
            <a:r>
              <a:rPr lang="en" dirty="0"/>
              <a:t>Provide text at different reading levels</a:t>
            </a:r>
          </a:p>
          <a:p>
            <a:pPr marL="457200" lvl="0" indent="-228600" rtl="0">
              <a:lnSpc>
                <a:spcPct val="150000"/>
              </a:lnSpc>
              <a:spcBef>
                <a:spcPts val="0"/>
              </a:spcBef>
              <a:buChar char="➢"/>
            </a:pPr>
            <a:r>
              <a:rPr lang="en" dirty="0"/>
              <a:t>Use flexible groupings</a:t>
            </a:r>
          </a:p>
          <a:p>
            <a:pPr marL="457200" lvl="0" indent="-228600" rtl="0">
              <a:lnSpc>
                <a:spcPct val="150000"/>
              </a:lnSpc>
              <a:spcBef>
                <a:spcPts val="0"/>
              </a:spcBef>
              <a:buChar char="➢"/>
            </a:pPr>
            <a:r>
              <a:rPr lang="en" dirty="0"/>
              <a:t>Use hands-on activities</a:t>
            </a:r>
          </a:p>
          <a:p>
            <a:pPr marL="457200" lvl="0" indent="-228600">
              <a:lnSpc>
                <a:spcPct val="150000"/>
              </a:lnSpc>
              <a:spcBef>
                <a:spcPts val="0"/>
              </a:spcBef>
              <a:buChar char="➢"/>
            </a:pPr>
            <a:r>
              <a:rPr lang="en" dirty="0"/>
              <a:t>Provide a range of choices for students to practice what they are learning</a:t>
            </a:r>
          </a:p>
        </p:txBody>
      </p:sp>
    </p:spTree>
  </p:cSld>
  <p:clrMapOvr>
    <a:masterClrMapping/>
  </p:clrMapOvr>
  <p:transition spd="slow">
    <p:cut/>
  </p:transition>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778</Words>
  <Application>Microsoft Office PowerPoint</Application>
  <PresentationFormat>On-screen Show (16:9)</PresentationFormat>
  <Paragraphs>85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Roboto</vt:lpstr>
      <vt:lpstr>material</vt:lpstr>
      <vt:lpstr>Willard Public Schools Teacher Professional Development</vt:lpstr>
      <vt:lpstr>Please click on the link below and watch the short video http://iris.peabody.vanderbilt.edu/module/ell/challenge/#content</vt:lpstr>
      <vt:lpstr>What do teachers need to know about students who are learning to speak English?</vt:lpstr>
      <vt:lpstr>Second Language Acquisition Stages</vt:lpstr>
      <vt:lpstr>What are some general instructional practices that can be beneficial to students who are learning to speak English?</vt:lpstr>
      <vt:lpstr>Activate Background Knowledge</vt:lpstr>
      <vt:lpstr>Teach Vocabulary</vt:lpstr>
      <vt:lpstr>Teach Comprehensive Strategies</vt:lpstr>
      <vt:lpstr>Differentiate Instruction</vt:lpstr>
      <vt:lpstr>Provide Students Opportunities for Practice</vt:lpstr>
      <vt:lpstr>What should teachers consider when testing students who are learning to speak English?</vt:lpstr>
      <vt:lpstr>Please click on the link below and watch the short video http://iris.peabody.vanderbilt.edu/module/ell/cwrap/#content</vt:lpstr>
      <vt:lpstr>Student’s Background and Socioeconomic Status</vt:lpstr>
      <vt:lpstr>Student’s Background and Socioeconomic Status</vt:lpstr>
      <vt:lpstr>Additional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Willard Public Schools Teacher Professional Development</dc:title>
  <cp:lastModifiedBy>Windows User</cp:lastModifiedBy>
  <cp:revision>1</cp:revision>
  <dcterms:modified xsi:type="dcterms:W3CDTF">2015-11-16T14:30:51Z</dcterms:modified>
</cp:coreProperties>
</file>