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20"/>
  </p:notesMasterIdLst>
  <p:handoutMasterIdLst>
    <p:handoutMasterId r:id="rId21"/>
  </p:handoutMasterIdLst>
  <p:sldIdLst>
    <p:sldId id="256" r:id="rId2"/>
    <p:sldId id="267" r:id="rId3"/>
    <p:sldId id="257" r:id="rId4"/>
    <p:sldId id="258" r:id="rId5"/>
    <p:sldId id="266" r:id="rId6"/>
    <p:sldId id="259" r:id="rId7"/>
    <p:sldId id="260" r:id="rId8"/>
    <p:sldId id="261" r:id="rId9"/>
    <p:sldId id="262" r:id="rId10"/>
    <p:sldId id="263" r:id="rId11"/>
    <p:sldId id="271" r:id="rId12"/>
    <p:sldId id="270" r:id="rId13"/>
    <p:sldId id="272" r:id="rId14"/>
    <p:sldId id="273" r:id="rId15"/>
    <p:sldId id="268" r:id="rId16"/>
    <p:sldId id="264" r:id="rId17"/>
    <p:sldId id="265" r:id="rId18"/>
    <p:sldId id="26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590" autoAdjust="0"/>
  </p:normalViewPr>
  <p:slideViewPr>
    <p:cSldViewPr>
      <p:cViewPr varScale="1">
        <p:scale>
          <a:sx n="71" d="100"/>
          <a:sy n="71" d="100"/>
        </p:scale>
        <p:origin x="-134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77305F-4FF3-4A9C-80DA-21DD9E6E1F6C}" type="datetimeFigureOut">
              <a:rPr lang="en-US" smtClean="0"/>
              <a:t>9/4/2013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4C1B03-F6E8-4142-81BB-B5DE33C99782}" type="slidenum">
              <a:rPr lang="en-US" smtClean="0"/>
              <a:t>‹#›</a:t>
            </a:fld>
            <a:endParaRPr lang="en-US"/>
          </a:p>
        </p:txBody>
      </p:sp>
    </p:spTree>
    <p:extLst>
      <p:ext uri="{BB962C8B-B14F-4D97-AF65-F5344CB8AC3E}">
        <p14:creationId xmlns:p14="http://schemas.microsoft.com/office/powerpoint/2010/main" val="4067106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345283-19A8-421A-B217-200407F1C62A}" type="datetimeFigureOut">
              <a:rPr lang="en-US" smtClean="0"/>
              <a:t>9/4/2013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910472-2C4D-4649-9866-C6BFF972AFF8}" type="slidenum">
              <a:rPr lang="en-US" smtClean="0"/>
              <a:t>‹#›</a:t>
            </a:fld>
            <a:endParaRPr lang="en-US"/>
          </a:p>
        </p:txBody>
      </p:sp>
    </p:spTree>
    <p:extLst>
      <p:ext uri="{BB962C8B-B14F-4D97-AF65-F5344CB8AC3E}">
        <p14:creationId xmlns:p14="http://schemas.microsoft.com/office/powerpoint/2010/main" val="719171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note to see what it would look like when we print.</a:t>
            </a:r>
            <a:endParaRPr lang="en-US" dirty="0"/>
          </a:p>
        </p:txBody>
      </p:sp>
      <p:sp>
        <p:nvSpPr>
          <p:cNvPr id="4" name="Slide Number Placeholder 3"/>
          <p:cNvSpPr>
            <a:spLocks noGrp="1"/>
          </p:cNvSpPr>
          <p:nvPr>
            <p:ph type="sldNum" sz="quarter" idx="10"/>
          </p:nvPr>
        </p:nvSpPr>
        <p:spPr/>
        <p:txBody>
          <a:bodyPr/>
          <a:lstStyle/>
          <a:p>
            <a:fld id="{A7910472-2C4D-4649-9866-C6BFF972AFF8}" type="slidenum">
              <a:rPr lang="en-US" smtClean="0"/>
              <a:t>1</a:t>
            </a:fld>
            <a:endParaRPr lang="en-US"/>
          </a:p>
        </p:txBody>
      </p:sp>
    </p:spTree>
    <p:extLst>
      <p:ext uri="{BB962C8B-B14F-4D97-AF65-F5344CB8AC3E}">
        <p14:creationId xmlns:p14="http://schemas.microsoft.com/office/powerpoint/2010/main" val="2674394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Parents of LEP students are notified when their child enters the ESL program, each year that their child participates in the ESL program, and when their child is ready to transition from receiving services to their 2 years of monitoring. Parents have the right to refuse ESL services for their child, but their child is not exempt from ESL assessments or instructional support. If a parent decides they would like their child removed from ESL services, they are required to attend a conference with the ESL teacher, classroom teacher(s), and an administrator to discuss their child’s strengths, needs, and involvement in the program provided by the district for their child. </a:t>
            </a:r>
            <a:endParaRPr lang="en-US" dirty="0"/>
          </a:p>
        </p:txBody>
      </p:sp>
      <p:sp>
        <p:nvSpPr>
          <p:cNvPr id="4" name="Slide Number Placeholder 3"/>
          <p:cNvSpPr>
            <a:spLocks noGrp="1"/>
          </p:cNvSpPr>
          <p:nvPr>
            <p:ph type="sldNum" sz="quarter" idx="10"/>
          </p:nvPr>
        </p:nvSpPr>
        <p:spPr/>
        <p:txBody>
          <a:bodyPr/>
          <a:lstStyle/>
          <a:p>
            <a:fld id="{A7910472-2C4D-4649-9866-C6BFF972AFF8}" type="slidenum">
              <a:rPr lang="en-US" smtClean="0"/>
              <a:t>10</a:t>
            </a:fld>
            <a:endParaRPr lang="en-US"/>
          </a:p>
        </p:txBody>
      </p:sp>
    </p:spTree>
    <p:extLst>
      <p:ext uri="{BB962C8B-B14F-4D97-AF65-F5344CB8AC3E}">
        <p14:creationId xmlns:p14="http://schemas.microsoft.com/office/powerpoint/2010/main" val="3874978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the folders we gave to each teacher about their ESL students, a CAN-DO descriptor placemat and a COULD-DO differentiation placemat were placed as a visual guide of what you can expect from your ESL students and what you can do to help them be successful at their language level. The CAN-DO placemats we give you are a broad K-12 version of the CAN-DO descriptors. Your building’s ESL teacher has more specific CAN-DO descriptors for your grade cluster if you are interested. The COULD-DO descriptors were developed by leaders in our region to go with the CAN-DO descriptors and are based on Bloom’s Taxonomy and DOK levels.</a:t>
            </a:r>
            <a:endParaRPr lang="en-US" dirty="0"/>
          </a:p>
        </p:txBody>
      </p:sp>
      <p:sp>
        <p:nvSpPr>
          <p:cNvPr id="4" name="Slide Number Placeholder 3"/>
          <p:cNvSpPr>
            <a:spLocks noGrp="1"/>
          </p:cNvSpPr>
          <p:nvPr>
            <p:ph type="sldNum" sz="quarter" idx="10"/>
          </p:nvPr>
        </p:nvSpPr>
        <p:spPr/>
        <p:txBody>
          <a:bodyPr/>
          <a:lstStyle/>
          <a:p>
            <a:fld id="{A7910472-2C4D-4649-9866-C6BFF972AFF8}" type="slidenum">
              <a:rPr lang="en-US" smtClean="0"/>
              <a:t>12</a:t>
            </a:fld>
            <a:endParaRPr lang="en-US"/>
          </a:p>
        </p:txBody>
      </p:sp>
    </p:spTree>
    <p:extLst>
      <p:ext uri="{BB962C8B-B14F-4D97-AF65-F5344CB8AC3E}">
        <p14:creationId xmlns:p14="http://schemas.microsoft.com/office/powerpoint/2010/main" val="3805852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copy of this form was included in your teacher folder as well. It is not necessarily as stringent as an IEP, but it is still considered a legal document that is especially important for students taking state assessments, as it includes their testing accommodations. This accommodations sheet can also be used as a list of strategies. Certain accommodations and modifications are highlighted based on students’ needs, but you can feel free to use other accommodations from the list to help your ESL student in the classroom.</a:t>
            </a:r>
          </a:p>
          <a:p>
            <a:endParaRPr lang="en-US" dirty="0"/>
          </a:p>
        </p:txBody>
      </p:sp>
      <p:sp>
        <p:nvSpPr>
          <p:cNvPr id="4" name="Slide Number Placeholder 3"/>
          <p:cNvSpPr>
            <a:spLocks noGrp="1"/>
          </p:cNvSpPr>
          <p:nvPr>
            <p:ph type="sldNum" sz="quarter" idx="10"/>
          </p:nvPr>
        </p:nvSpPr>
        <p:spPr/>
        <p:txBody>
          <a:bodyPr/>
          <a:lstStyle/>
          <a:p>
            <a:fld id="{A7910472-2C4D-4649-9866-C6BFF972AFF8}" type="slidenum">
              <a:rPr lang="en-US" smtClean="0"/>
              <a:t>13</a:t>
            </a:fld>
            <a:endParaRPr lang="en-US"/>
          </a:p>
        </p:txBody>
      </p:sp>
    </p:spTree>
    <p:extLst>
      <p:ext uri="{BB962C8B-B14F-4D97-AF65-F5344CB8AC3E}">
        <p14:creationId xmlns:p14="http://schemas.microsoft.com/office/powerpoint/2010/main" val="447786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just recently learned of this document that a district in North Kansas City completed through a grant working with UMKC. It contains what they called their “Go-To Strategies” that are broken into 5 categories. We have included the 5 lists of strategies for you to look over and use. We will have more information about these strategies later on if you would like to know more about them. </a:t>
            </a:r>
          </a:p>
          <a:p>
            <a:endParaRPr lang="en-US" dirty="0"/>
          </a:p>
        </p:txBody>
      </p:sp>
      <p:sp>
        <p:nvSpPr>
          <p:cNvPr id="4" name="Slide Number Placeholder 3"/>
          <p:cNvSpPr>
            <a:spLocks noGrp="1"/>
          </p:cNvSpPr>
          <p:nvPr>
            <p:ph type="sldNum" sz="quarter" idx="10"/>
          </p:nvPr>
        </p:nvSpPr>
        <p:spPr/>
        <p:txBody>
          <a:bodyPr/>
          <a:lstStyle/>
          <a:p>
            <a:fld id="{A7910472-2C4D-4649-9866-C6BFF972AFF8}" type="slidenum">
              <a:rPr lang="en-US" smtClean="0"/>
              <a:t>14</a:t>
            </a:fld>
            <a:endParaRPr lang="en-US"/>
          </a:p>
        </p:txBody>
      </p:sp>
    </p:spTree>
    <p:extLst>
      <p:ext uri="{BB962C8B-B14F-4D97-AF65-F5344CB8AC3E}">
        <p14:creationId xmlns:p14="http://schemas.microsoft.com/office/powerpoint/2010/main" val="728225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10472-2C4D-4649-9866-C6BFF972AFF8}" type="slidenum">
              <a:rPr lang="en-US" smtClean="0"/>
              <a:t>15</a:t>
            </a:fld>
            <a:endParaRPr lang="en-US"/>
          </a:p>
        </p:txBody>
      </p:sp>
    </p:spTree>
    <p:extLst>
      <p:ext uri="{BB962C8B-B14F-4D97-AF65-F5344CB8AC3E}">
        <p14:creationId xmlns:p14="http://schemas.microsoft.com/office/powerpoint/2010/main" val="1441671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Any time you send a letter or document home with a student, it needs to be translated into a language their parents will understand. We have a Spanish translator who is happy to help us with this. If you will email us the document you want to send home, we can usually email the translated version back to you within a couple days (sometimes the same or next day). If you plan to meet with parents who don’t speak English, please contact your building’s ESL teacher, and we will arrange for an interpreter to attend your meeting. We have contact with interpreters in many different languages. Smiles and nods are not always a good thing in a meeting with a parent – you need to make sure they understand what you are presenting to them. </a:t>
            </a:r>
          </a:p>
          <a:p>
            <a:r>
              <a:rPr lang="en-US" sz="1200" kern="1200" dirty="0" smtClean="0">
                <a:solidFill>
                  <a:schemeClr val="tx1"/>
                </a:solidFill>
                <a:effectLst/>
                <a:latin typeface="+mn-lt"/>
                <a:ea typeface="+mn-ea"/>
                <a:cs typeface="+mn-cs"/>
              </a:rPr>
              <a:t>Translator invoice sheet – ESL teacher will provide or available on Title III website. Turn in to Kara Crighton-Smith at South Elementary.</a:t>
            </a:r>
          </a:p>
          <a:p>
            <a:endParaRPr lang="en-US" dirty="0"/>
          </a:p>
        </p:txBody>
      </p:sp>
      <p:sp>
        <p:nvSpPr>
          <p:cNvPr id="4" name="Slide Number Placeholder 3"/>
          <p:cNvSpPr>
            <a:spLocks noGrp="1"/>
          </p:cNvSpPr>
          <p:nvPr>
            <p:ph type="sldNum" sz="quarter" idx="10"/>
          </p:nvPr>
        </p:nvSpPr>
        <p:spPr/>
        <p:txBody>
          <a:bodyPr/>
          <a:lstStyle/>
          <a:p>
            <a:fld id="{A7910472-2C4D-4649-9866-C6BFF972AFF8}" type="slidenum">
              <a:rPr lang="en-US" smtClean="0"/>
              <a:t>16</a:t>
            </a:fld>
            <a:endParaRPr lang="en-US"/>
          </a:p>
        </p:txBody>
      </p:sp>
    </p:spTree>
    <p:extLst>
      <p:ext uri="{BB962C8B-B14F-4D97-AF65-F5344CB8AC3E}">
        <p14:creationId xmlns:p14="http://schemas.microsoft.com/office/powerpoint/2010/main" val="1272625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have a couple of websites that contain useful information about our ESL program. One is the Title 3 website, located under Federal Programs in the Staff Corner drop down menu on Willard’s district page. The other is our Willard ESL website for students, teachers, and parents. There is a link to it on every building’s website, or you can access it at willardesl.weebly.com. We try to send out blog posts regularly to staff about current events in our program or teaching strategies. </a:t>
            </a:r>
            <a:endParaRPr lang="en-US" dirty="0"/>
          </a:p>
        </p:txBody>
      </p:sp>
      <p:sp>
        <p:nvSpPr>
          <p:cNvPr id="4" name="Slide Number Placeholder 3"/>
          <p:cNvSpPr>
            <a:spLocks noGrp="1"/>
          </p:cNvSpPr>
          <p:nvPr>
            <p:ph type="sldNum" sz="quarter" idx="10"/>
          </p:nvPr>
        </p:nvSpPr>
        <p:spPr/>
        <p:txBody>
          <a:bodyPr/>
          <a:lstStyle/>
          <a:p>
            <a:fld id="{A7910472-2C4D-4649-9866-C6BFF972AFF8}" type="slidenum">
              <a:rPr lang="en-US" smtClean="0"/>
              <a:t>17</a:t>
            </a:fld>
            <a:endParaRPr lang="en-US"/>
          </a:p>
        </p:txBody>
      </p:sp>
    </p:spTree>
    <p:extLst>
      <p:ext uri="{BB962C8B-B14F-4D97-AF65-F5344CB8AC3E}">
        <p14:creationId xmlns:p14="http://schemas.microsoft.com/office/powerpoint/2010/main" val="3120687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Contacting us is a little more difficult since we’re not in your building all the time. Email is usually the best option, as we try to check it regularly throughout the day. If it’s not an immediate concern, you can leave things in our mailboxes at each school, and we will check those when we’re there. Keep us informed, and we will try to do the same with you. Let us know what we can focus on during our time with ESL students, or let us know about concerns or questions you have as you work with them. We hope that the folder we gave you at the beginning of the year will be helpful to you, but we don’t want that to be the only conversation we have about your ESL student(s). Each year, we are learning more about how to meet our goals and work collaboratively with classroom teachers, but we are not there yet. Let us know how we can help you.</a:t>
            </a:r>
            <a:endParaRPr lang="en-US" dirty="0"/>
          </a:p>
        </p:txBody>
      </p:sp>
      <p:sp>
        <p:nvSpPr>
          <p:cNvPr id="4" name="Slide Number Placeholder 3"/>
          <p:cNvSpPr>
            <a:spLocks noGrp="1"/>
          </p:cNvSpPr>
          <p:nvPr>
            <p:ph type="sldNum" sz="quarter" idx="10"/>
          </p:nvPr>
        </p:nvSpPr>
        <p:spPr/>
        <p:txBody>
          <a:bodyPr/>
          <a:lstStyle/>
          <a:p>
            <a:fld id="{A7910472-2C4D-4649-9866-C6BFF972AFF8}" type="slidenum">
              <a:rPr lang="en-US" smtClean="0"/>
              <a:t>18</a:t>
            </a:fld>
            <a:endParaRPr lang="en-US"/>
          </a:p>
        </p:txBody>
      </p:sp>
    </p:spTree>
    <p:extLst>
      <p:ext uri="{BB962C8B-B14F-4D97-AF65-F5344CB8AC3E}">
        <p14:creationId xmlns:p14="http://schemas.microsoft.com/office/powerpoint/2010/main" val="2247385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10472-2C4D-4649-9866-C6BFF972AFF8}" type="slidenum">
              <a:rPr lang="en-US" smtClean="0"/>
              <a:t>2</a:t>
            </a:fld>
            <a:endParaRPr lang="en-US"/>
          </a:p>
        </p:txBody>
      </p:sp>
    </p:spTree>
    <p:extLst>
      <p:ext uri="{BB962C8B-B14F-4D97-AF65-F5344CB8AC3E}">
        <p14:creationId xmlns:p14="http://schemas.microsoft.com/office/powerpoint/2010/main" val="2765119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Our English as a Second Language (ESL) team consists of 4 staff members: 2 ESOL (English to Speakers of Other Languages) endorsed teachers, and 2 highly qualified paraprofessionals. We service a total of 120 English Language Learners (ELLs) in the Willard school district from a variety of cultural and linguistic backgrounds. </a:t>
            </a:r>
            <a:endParaRPr lang="en-US" dirty="0"/>
          </a:p>
        </p:txBody>
      </p:sp>
      <p:sp>
        <p:nvSpPr>
          <p:cNvPr id="4" name="Slide Number Placeholder 3"/>
          <p:cNvSpPr>
            <a:spLocks noGrp="1"/>
          </p:cNvSpPr>
          <p:nvPr>
            <p:ph type="sldNum" sz="quarter" idx="10"/>
          </p:nvPr>
        </p:nvSpPr>
        <p:spPr/>
        <p:txBody>
          <a:bodyPr/>
          <a:lstStyle/>
          <a:p>
            <a:fld id="{A7910472-2C4D-4649-9866-C6BFF972AFF8}" type="slidenum">
              <a:rPr lang="en-US" smtClean="0"/>
              <a:t>3</a:t>
            </a:fld>
            <a:endParaRPr lang="en-US"/>
          </a:p>
        </p:txBody>
      </p:sp>
    </p:spTree>
    <p:extLst>
      <p:ext uri="{BB962C8B-B14F-4D97-AF65-F5344CB8AC3E}">
        <p14:creationId xmlns:p14="http://schemas.microsoft.com/office/powerpoint/2010/main" val="2824002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Our ESL team has 3 goals that we are held accountable for each year at the state level, called Annual Measurable Achievement Objectives (AMAO’s). </a:t>
            </a:r>
          </a:p>
          <a:p>
            <a:r>
              <a:rPr lang="en-US" sz="1200" kern="1200" dirty="0" smtClean="0">
                <a:solidFill>
                  <a:schemeClr val="tx1"/>
                </a:solidFill>
                <a:effectLst/>
                <a:latin typeface="+mn-lt"/>
                <a:ea typeface="+mn-ea"/>
                <a:cs typeface="+mn-cs"/>
              </a:rPr>
              <a:t>-Our first goal (AMAO 1) is that ELLs are making progress in learning English. Progress is measured by comparing overall composite proficiency scores on the ACCESS for ELLs assessment from year to year. A certain percentage of students from our district have to make progress in order to meet this objective.</a:t>
            </a:r>
          </a:p>
          <a:p>
            <a:r>
              <a:rPr lang="en-US" sz="1200" kern="1200" dirty="0" smtClean="0">
                <a:solidFill>
                  <a:schemeClr val="tx1"/>
                </a:solidFill>
                <a:effectLst/>
                <a:latin typeface="+mn-lt"/>
                <a:ea typeface="+mn-ea"/>
                <a:cs typeface="+mn-cs"/>
              </a:rPr>
              <a:t>-Our second goal (AMAO 2) is that ELLs are attaining English language proficiency. English language proficiency is qualified as an overall composite score of 5.0 on the ACCESS for ELLs assessment, with minimum proficiency levels of 4.0 on both the Reading and Writing domains. A certain percentage of students from our district have to attain English language proficiency in order to meet this objective.</a:t>
            </a:r>
          </a:p>
          <a:p>
            <a:r>
              <a:rPr lang="en-US" sz="1200" kern="1200" dirty="0" smtClean="0">
                <a:solidFill>
                  <a:schemeClr val="tx1"/>
                </a:solidFill>
                <a:effectLst/>
                <a:latin typeface="+mn-lt"/>
                <a:ea typeface="+mn-ea"/>
                <a:cs typeface="+mn-cs"/>
              </a:rPr>
              <a:t>-Our third goal (AMAO 3) is that ELLs are meeting AYP targets for the Limited English Proficient (LEP) subgroup for both English Language Arts (ELA) and Mathematics. AYP targets for the LEP subgroup are based on the objective of cutting the achievement gap in half between LEP students and the group of total students by the year 2020. A certain percentage of students from our district have to meet AYP targets in ELA and Math in order to meet this objective.</a:t>
            </a:r>
          </a:p>
          <a:p>
            <a:r>
              <a:rPr lang="en-US" sz="1200" kern="1200" dirty="0" smtClean="0">
                <a:solidFill>
                  <a:schemeClr val="tx1"/>
                </a:solidFill>
                <a:effectLst/>
                <a:latin typeface="+mn-lt"/>
                <a:ea typeface="+mn-ea"/>
                <a:cs typeface="+mn-cs"/>
              </a:rPr>
              <a:t>For each of the past 4 years, the Willard ESL department has met AMAO 1 and AMAO 2. Students are making progress in learning English, and students are attaining English language proficiency. The past 4 years, we have not met AMAO 3, so we currently have an improvement plan in place to increase the percentage of ELLs who are meeting AYP targets for ELA and Math. Working with you, the classroom teachers, to help make content comprehensible for ELLs is one of the parts of our improvement plan. </a:t>
            </a:r>
          </a:p>
          <a:p>
            <a:endParaRPr lang="en-US" dirty="0"/>
          </a:p>
        </p:txBody>
      </p:sp>
      <p:sp>
        <p:nvSpPr>
          <p:cNvPr id="4" name="Slide Number Placeholder 3"/>
          <p:cNvSpPr>
            <a:spLocks noGrp="1"/>
          </p:cNvSpPr>
          <p:nvPr>
            <p:ph type="sldNum" sz="quarter" idx="10"/>
          </p:nvPr>
        </p:nvSpPr>
        <p:spPr/>
        <p:txBody>
          <a:bodyPr/>
          <a:lstStyle/>
          <a:p>
            <a:fld id="{A7910472-2C4D-4649-9866-C6BFF972AFF8}" type="slidenum">
              <a:rPr lang="en-US" smtClean="0"/>
              <a:t>4</a:t>
            </a:fld>
            <a:endParaRPr lang="en-US"/>
          </a:p>
        </p:txBody>
      </p:sp>
    </p:spTree>
    <p:extLst>
      <p:ext uri="{BB962C8B-B14F-4D97-AF65-F5344CB8AC3E}">
        <p14:creationId xmlns:p14="http://schemas.microsoft.com/office/powerpoint/2010/main" val="2654162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10472-2C4D-4649-9866-C6BFF972AFF8}" type="slidenum">
              <a:rPr lang="en-US" smtClean="0"/>
              <a:t>5</a:t>
            </a:fld>
            <a:endParaRPr lang="en-US"/>
          </a:p>
        </p:txBody>
      </p:sp>
    </p:spTree>
    <p:extLst>
      <p:ext uri="{BB962C8B-B14F-4D97-AF65-F5344CB8AC3E}">
        <p14:creationId xmlns:p14="http://schemas.microsoft.com/office/powerpoint/2010/main" val="709272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There is a set of questions on each school’s enrollment form that helps us determine if a student might potentially be LEP, immigrant, or migrant. When secretaries and counselors receive enrollment documents, they put aside forms that indicate another language is spoken by the student or spoken in the student’s home and contact their building’s ESL teacher. Some schools also have a Home Language Questionnaire included in their enrollment packet that is used to identify what role a second language has in a student’s home. The ESL teachers review files of new students who may be LEP and determine whether students need to be screened for ESL services. </a:t>
            </a:r>
          </a:p>
          <a:p>
            <a:r>
              <a:rPr lang="en-US" sz="1200" kern="1200" dirty="0" smtClean="0">
                <a:solidFill>
                  <a:schemeClr val="tx1"/>
                </a:solidFill>
                <a:effectLst/>
                <a:latin typeface="+mn-lt"/>
                <a:ea typeface="+mn-ea"/>
                <a:cs typeface="+mn-cs"/>
              </a:rPr>
              <a:t>Sometimes students are not properly identified when they enroll in our district. Maybe a parent failed to mention that another language is spoken in the home on their enrollment form, but you as a classroom teacher notice that a student’s parents speak another language at home. Please let your building’s ESL teacher know if you notice these things so that we can screen the student if necessary and give them proper support. We rely on other staff in our buildings to be our eyes and ears in identifying potential LEP students since we are not there all the time.</a:t>
            </a:r>
          </a:p>
          <a:p>
            <a:r>
              <a:rPr lang="en-US" sz="1200" kern="1200" dirty="0" smtClean="0">
                <a:solidFill>
                  <a:schemeClr val="tx1"/>
                </a:solidFill>
                <a:effectLst/>
                <a:latin typeface="+mn-lt"/>
                <a:ea typeface="+mn-ea"/>
                <a:cs typeface="+mn-cs"/>
              </a:rPr>
              <a:t>	Screening potential LEP students</a:t>
            </a:r>
          </a:p>
          <a:p>
            <a:r>
              <a:rPr lang="en-US" sz="1200" kern="1200" dirty="0" smtClean="0">
                <a:solidFill>
                  <a:schemeClr val="tx1"/>
                </a:solidFill>
                <a:effectLst/>
                <a:latin typeface="+mn-lt"/>
                <a:ea typeface="+mn-ea"/>
                <a:cs typeface="+mn-cs"/>
              </a:rPr>
              <a:t>After an ESL teacher has reviewed a student’s file and determined that the student needs to be screened for ESL services, they will administer the WIDA ACCESS Placement Test (WAPT) to the student. This test is divided into grade clusters, and normally includes 4 parts that test a student’s English proficiency in speaking, listening, reading, and writing. (The Kindergarten WAPT only tests proficiency in speaking and listening). </a:t>
            </a:r>
          </a:p>
          <a:p>
            <a:endParaRPr lang="en-US" dirty="0"/>
          </a:p>
        </p:txBody>
      </p:sp>
      <p:sp>
        <p:nvSpPr>
          <p:cNvPr id="4" name="Slide Number Placeholder 3"/>
          <p:cNvSpPr>
            <a:spLocks noGrp="1"/>
          </p:cNvSpPr>
          <p:nvPr>
            <p:ph type="sldNum" sz="quarter" idx="10"/>
          </p:nvPr>
        </p:nvSpPr>
        <p:spPr/>
        <p:txBody>
          <a:bodyPr/>
          <a:lstStyle/>
          <a:p>
            <a:fld id="{A7910472-2C4D-4649-9866-C6BFF972AFF8}" type="slidenum">
              <a:rPr lang="en-US" smtClean="0"/>
              <a:t>6</a:t>
            </a:fld>
            <a:endParaRPr lang="en-US"/>
          </a:p>
        </p:txBody>
      </p:sp>
    </p:spTree>
    <p:extLst>
      <p:ext uri="{BB962C8B-B14F-4D97-AF65-F5344CB8AC3E}">
        <p14:creationId xmlns:p14="http://schemas.microsoft.com/office/powerpoint/2010/main" val="2125398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Students who have qualifying scores on the WAPT are classified as LEP and entered into the ESL program. ESL students at the elementary and intermediate level participate in either a pull-out ESOL model or a content-based (push-in) ESOL model. ESL students at the middle school level participate in either a sheltered ESL classroom (English Language Arts Class for ESL students) or a resource classroom. ESL students at the high school level participate in a resource classroom. Every student is given an Individual Language Plan, or accommodations plan, each school year that they participate in the ESL program. These accommodations are chosen based on student’s proficiency scores to help students be successful in the regular education classroom, and they serve a dual purpose of providing strategies classroom teachers can use with their ESL student in class. A signed copy is kept on file for each student.</a:t>
            </a:r>
          </a:p>
          <a:p>
            <a:r>
              <a:rPr lang="en-US" sz="1200" kern="1200" dirty="0" smtClean="0">
                <a:solidFill>
                  <a:schemeClr val="tx1"/>
                </a:solidFill>
                <a:effectLst/>
                <a:latin typeface="+mn-lt"/>
                <a:ea typeface="+mn-ea"/>
                <a:cs typeface="+mn-cs"/>
              </a:rPr>
              <a:t>The type and amount of services provided to students is based on the Missouri Recommended Instructional Minutes, which starts out at 45 minutes per week for an advanced Kindergarten or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grade student and goes up to 600 minutes per week for a beginning 4</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-8</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grader or beginning or intermediate high school student. Each member of the ESL team creates a schedule to get as close to the recommended instructional minutes as possible. </a:t>
            </a:r>
          </a:p>
          <a:p>
            <a:endParaRPr lang="en-US" dirty="0"/>
          </a:p>
        </p:txBody>
      </p:sp>
      <p:sp>
        <p:nvSpPr>
          <p:cNvPr id="4" name="Slide Number Placeholder 3"/>
          <p:cNvSpPr>
            <a:spLocks noGrp="1"/>
          </p:cNvSpPr>
          <p:nvPr>
            <p:ph type="sldNum" sz="quarter" idx="10"/>
          </p:nvPr>
        </p:nvSpPr>
        <p:spPr/>
        <p:txBody>
          <a:bodyPr/>
          <a:lstStyle/>
          <a:p>
            <a:fld id="{A7910472-2C4D-4649-9866-C6BFF972AFF8}" type="slidenum">
              <a:rPr lang="en-US" smtClean="0"/>
              <a:t>7</a:t>
            </a:fld>
            <a:endParaRPr lang="en-US"/>
          </a:p>
        </p:txBody>
      </p:sp>
    </p:spTree>
    <p:extLst>
      <p:ext uri="{BB962C8B-B14F-4D97-AF65-F5344CB8AC3E}">
        <p14:creationId xmlns:p14="http://schemas.microsoft.com/office/powerpoint/2010/main" val="1023194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Each year, students take the ACCESS for ELLs assessment during the months of January and February. The test measures students’ English proficiency in speaking, listening, reading, and writing. It is a standardized test that we administer and send to be scored. We usually receive students’ scores back in May, and we use these results to plan for the following school year and for data analysis for our program from year to year. </a:t>
            </a:r>
          </a:p>
          <a:p>
            <a:r>
              <a:rPr lang="en-US" sz="1200" kern="1200" dirty="0" smtClean="0">
                <a:solidFill>
                  <a:schemeClr val="tx1"/>
                </a:solidFill>
                <a:effectLst/>
                <a:latin typeface="+mn-lt"/>
                <a:ea typeface="+mn-ea"/>
                <a:cs typeface="+mn-cs"/>
              </a:rPr>
              <a:t>Students remain in the ESL program until they have reached our district’s definition of proficient. For students in all grades, an overall proficiency score of 6.0 is an automatic reclassification from LEP to Monitor Year 1. For students in grades 4</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-12</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an overall proficiency score of 5.0 or above is required, plus evidence of academic English language proficiency - which can come from district benchmark examinations, writing samples or performance assessments with formal, standardized rubrics, state assessments, and academic records such as semester or end-of-course grades – and parent agreement that the student has reached full English proficiency.</a:t>
            </a:r>
          </a:p>
          <a:p>
            <a:endParaRPr lang="en-US" dirty="0"/>
          </a:p>
        </p:txBody>
      </p:sp>
      <p:sp>
        <p:nvSpPr>
          <p:cNvPr id="4" name="Slide Number Placeholder 3"/>
          <p:cNvSpPr>
            <a:spLocks noGrp="1"/>
          </p:cNvSpPr>
          <p:nvPr>
            <p:ph type="sldNum" sz="quarter" idx="10"/>
          </p:nvPr>
        </p:nvSpPr>
        <p:spPr/>
        <p:txBody>
          <a:bodyPr/>
          <a:lstStyle/>
          <a:p>
            <a:fld id="{A7910472-2C4D-4649-9866-C6BFF972AFF8}" type="slidenum">
              <a:rPr lang="en-US" smtClean="0"/>
              <a:t>8</a:t>
            </a:fld>
            <a:endParaRPr lang="en-US"/>
          </a:p>
        </p:txBody>
      </p:sp>
    </p:spTree>
    <p:extLst>
      <p:ext uri="{BB962C8B-B14F-4D97-AF65-F5344CB8AC3E}">
        <p14:creationId xmlns:p14="http://schemas.microsoft.com/office/powerpoint/2010/main" val="2517360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Once a student is considered proficient, he or she will be monitored for two years. They no longer receive accommodations or ESL services, but the ESL team will gather evidence of academic English language proficiency (from the same sources that qualified them for proficiency) for 2 years. These two years are called MY1 and MY2 for Monitor Year 1 and Monitor Year 2. </a:t>
            </a:r>
            <a:endParaRPr lang="en-US" dirty="0"/>
          </a:p>
        </p:txBody>
      </p:sp>
      <p:sp>
        <p:nvSpPr>
          <p:cNvPr id="4" name="Slide Number Placeholder 3"/>
          <p:cNvSpPr>
            <a:spLocks noGrp="1"/>
          </p:cNvSpPr>
          <p:nvPr>
            <p:ph type="sldNum" sz="quarter" idx="10"/>
          </p:nvPr>
        </p:nvSpPr>
        <p:spPr/>
        <p:txBody>
          <a:bodyPr/>
          <a:lstStyle/>
          <a:p>
            <a:fld id="{A7910472-2C4D-4649-9866-C6BFF972AFF8}" type="slidenum">
              <a:rPr lang="en-US" smtClean="0"/>
              <a:t>9</a:t>
            </a:fld>
            <a:endParaRPr lang="en-US"/>
          </a:p>
        </p:txBody>
      </p:sp>
    </p:spTree>
    <p:extLst>
      <p:ext uri="{BB962C8B-B14F-4D97-AF65-F5344CB8AC3E}">
        <p14:creationId xmlns:p14="http://schemas.microsoft.com/office/powerpoint/2010/main" val="903039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47E8B4A-4EEC-4524-89E5-B35C8E5D6E11}" type="datetimeFigureOut">
              <a:rPr lang="en-US" smtClean="0"/>
              <a:t>9/4/2013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DA65BDC8-348B-4B7B-8B5B-EA49F227526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7E8B4A-4EEC-4524-89E5-B35C8E5D6E11}" type="datetimeFigureOut">
              <a:rPr lang="en-US" smtClean="0"/>
              <a:t>9/4/2013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5BDC8-348B-4B7B-8B5B-EA49F227526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7E8B4A-4EEC-4524-89E5-B35C8E5D6E11}" type="datetimeFigureOut">
              <a:rPr lang="en-US" smtClean="0"/>
              <a:t>9/4/2013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5BDC8-348B-4B7B-8B5B-EA49F227526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47E8B4A-4EEC-4524-89E5-B35C8E5D6E11}" type="datetimeFigureOut">
              <a:rPr lang="en-US" smtClean="0"/>
              <a:t>9/4/2013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5BDC8-348B-4B7B-8B5B-EA49F227526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47E8B4A-4EEC-4524-89E5-B35C8E5D6E11}" type="datetimeFigureOut">
              <a:rPr lang="en-US" smtClean="0"/>
              <a:t>9/4/2013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5BDC8-348B-4B7B-8B5B-EA49F227526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47E8B4A-4EEC-4524-89E5-B35C8E5D6E11}" type="datetimeFigureOut">
              <a:rPr lang="en-US" smtClean="0"/>
              <a:t>9/4/2013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5BDC8-348B-4B7B-8B5B-EA49F2275265}" type="slidenum">
              <a:rPr lang="en-US" smtClean="0"/>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C47E8B4A-4EEC-4524-89E5-B35C8E5D6E11}" type="datetimeFigureOut">
              <a:rPr lang="en-US" smtClean="0"/>
              <a:t>9/4/2013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65BDC8-348B-4B7B-8B5B-EA49F2275265}" type="slidenum">
              <a:rPr lang="en-US" smtClean="0"/>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C47E8B4A-4EEC-4524-89E5-B35C8E5D6E11}" type="datetimeFigureOut">
              <a:rPr lang="en-US" smtClean="0"/>
              <a:t>9/4/2013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65BDC8-348B-4B7B-8B5B-EA49F227526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47E8B4A-4EEC-4524-89E5-B35C8E5D6E11}" type="datetimeFigureOut">
              <a:rPr lang="en-US" smtClean="0"/>
              <a:t>9/4/2013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65BDC8-348B-4B7B-8B5B-EA49F227526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47E8B4A-4EEC-4524-89E5-B35C8E5D6E11}" type="datetimeFigureOut">
              <a:rPr lang="en-US" smtClean="0"/>
              <a:t>9/4/2013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5BDC8-348B-4B7B-8B5B-EA49F2275265}" type="slidenum">
              <a:rPr lang="en-US" smtClean="0"/>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47E8B4A-4EEC-4524-89E5-B35C8E5D6E11}" type="datetimeFigureOut">
              <a:rPr lang="en-US" smtClean="0"/>
              <a:t>9/4/2013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5BDC8-348B-4B7B-8B5B-EA49F2275265}" type="slidenum">
              <a:rPr lang="en-US" smtClean="0"/>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C47E8B4A-4EEC-4524-89E5-B35C8E5D6E11}" type="datetimeFigureOut">
              <a:rPr lang="en-US" smtClean="0"/>
              <a:t>9/4/2013</a:t>
            </a:fld>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DA65BDC8-348B-4B7B-8B5B-EA49F227526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1695584"/>
            <a:ext cx="3886200" cy="1524000"/>
          </a:xfrm>
        </p:spPr>
        <p:txBody>
          <a:bodyPr>
            <a:normAutofit/>
          </a:bodyPr>
          <a:lstStyle/>
          <a:p>
            <a:r>
              <a:rPr lang="en-US" dirty="0" smtClean="0"/>
              <a:t>Professional Development</a:t>
            </a:r>
            <a:endParaRPr lang="en-US" dirty="0"/>
          </a:p>
        </p:txBody>
      </p:sp>
      <p:sp>
        <p:nvSpPr>
          <p:cNvPr id="3" name="Subtitle 2"/>
          <p:cNvSpPr>
            <a:spLocks noGrp="1"/>
          </p:cNvSpPr>
          <p:nvPr>
            <p:ph type="subTitle" idx="1"/>
          </p:nvPr>
        </p:nvSpPr>
        <p:spPr>
          <a:xfrm>
            <a:off x="4724400" y="3316557"/>
            <a:ext cx="3886200" cy="1825625"/>
          </a:xfrm>
        </p:spPr>
        <p:txBody>
          <a:bodyPr>
            <a:normAutofit/>
          </a:bodyPr>
          <a:lstStyle/>
          <a:p>
            <a:r>
              <a:rPr lang="en-US" sz="3200" dirty="0"/>
              <a:t>for teachers of English </a:t>
            </a:r>
            <a:r>
              <a:rPr lang="en-US" sz="3200" dirty="0" smtClean="0"/>
              <a:t>Language Learners</a:t>
            </a:r>
            <a:endParaRPr lang="en-US" sz="3200" dirty="0"/>
          </a:p>
        </p:txBody>
      </p:sp>
      <p:pic>
        <p:nvPicPr>
          <p:cNvPr id="2050" name="Picture 2" descr="C:\Users\Willard\AppData\Local\Microsoft\Windows\Temporary Internet Files\Content.IE5\J6C8V6C0\MP90043064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32164">
            <a:off x="381001" y="1138848"/>
            <a:ext cx="3962400" cy="2637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05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notification</a:t>
            </a:r>
            <a:endParaRPr lang="en-US" dirty="0"/>
          </a:p>
        </p:txBody>
      </p:sp>
      <p:sp>
        <p:nvSpPr>
          <p:cNvPr id="3" name="Content Placeholder 2"/>
          <p:cNvSpPr>
            <a:spLocks noGrp="1"/>
          </p:cNvSpPr>
          <p:nvPr>
            <p:ph idx="1"/>
          </p:nvPr>
        </p:nvSpPr>
        <p:spPr>
          <a:xfrm>
            <a:off x="685800" y="1600201"/>
            <a:ext cx="7848600" cy="3886200"/>
          </a:xfrm>
        </p:spPr>
        <p:txBody>
          <a:bodyPr/>
          <a:lstStyle/>
          <a:p>
            <a:r>
              <a:rPr lang="en-US" sz="1800" dirty="0" smtClean="0"/>
              <a:t>Parents are notified</a:t>
            </a:r>
          </a:p>
          <a:p>
            <a:pPr lvl="1"/>
            <a:r>
              <a:rPr lang="en-US" sz="1800" dirty="0" smtClean="0"/>
              <a:t>When a student is entered into the ESL program</a:t>
            </a:r>
          </a:p>
          <a:p>
            <a:pPr lvl="1"/>
            <a:r>
              <a:rPr lang="en-US" sz="1800" dirty="0" smtClean="0"/>
              <a:t>Each year a student continues to receive ESL services</a:t>
            </a:r>
          </a:p>
          <a:p>
            <a:pPr lvl="1"/>
            <a:r>
              <a:rPr lang="en-US" sz="1800" dirty="0" smtClean="0"/>
              <a:t>When a student is ready to transition from ESL services to the 2 year monitoring period</a:t>
            </a:r>
          </a:p>
          <a:p>
            <a:pPr lvl="1"/>
            <a:endParaRPr lang="en-US" sz="1800" dirty="0"/>
          </a:p>
          <a:p>
            <a:r>
              <a:rPr lang="en-US" sz="1800" dirty="0" smtClean="0"/>
              <a:t>Title III and “Refusing Services”</a:t>
            </a:r>
          </a:p>
          <a:p>
            <a:pPr lvl="1"/>
            <a:r>
              <a:rPr lang="en-US" sz="1800" dirty="0" smtClean="0"/>
              <a:t>Students are not exempt from state-mandated testing or needed support</a:t>
            </a:r>
          </a:p>
          <a:p>
            <a:pPr lvl="1"/>
            <a:r>
              <a:rPr lang="en-US" sz="1800" dirty="0" smtClean="0"/>
              <a:t>They may “opt out” of Title III Supplemental Services (above and beyond regular language support)</a:t>
            </a:r>
          </a:p>
          <a:p>
            <a:pPr marL="468630" lvl="1" indent="0">
              <a:buNone/>
            </a:pPr>
            <a:endParaRPr lang="en-US" dirty="0"/>
          </a:p>
        </p:txBody>
      </p:sp>
    </p:spTree>
    <p:extLst>
      <p:ext uri="{BB962C8B-B14F-4D97-AF65-F5344CB8AC3E}">
        <p14:creationId xmlns:p14="http://schemas.microsoft.com/office/powerpoint/2010/main" val="3429479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52800"/>
            <a:ext cx="7772400" cy="1362075"/>
          </a:xfrm>
        </p:spPr>
        <p:txBody>
          <a:bodyPr>
            <a:normAutofit fontScale="90000"/>
          </a:bodyPr>
          <a:lstStyle/>
          <a:p>
            <a:r>
              <a:rPr lang="en-US" dirty="0" smtClean="0"/>
              <a:t>Working with ESL students as a regular or special educator</a:t>
            </a:r>
            <a:endParaRPr lang="en-US" dirty="0"/>
          </a:p>
        </p:txBody>
      </p:sp>
      <p:sp>
        <p:nvSpPr>
          <p:cNvPr id="3" name="Text Placeholder 2"/>
          <p:cNvSpPr>
            <a:spLocks noGrp="1"/>
          </p:cNvSpPr>
          <p:nvPr>
            <p:ph type="body" idx="1"/>
          </p:nvPr>
        </p:nvSpPr>
        <p:spPr>
          <a:xfrm>
            <a:off x="762000" y="4419600"/>
            <a:ext cx="7772400" cy="661987"/>
          </a:xfrm>
        </p:spPr>
        <p:txBody>
          <a:bodyPr>
            <a:normAutofit/>
          </a:bodyPr>
          <a:lstStyle/>
          <a:p>
            <a:r>
              <a:rPr lang="en-US" sz="2400" dirty="0" smtClean="0"/>
              <a:t>strategies and teacher folder contents</a:t>
            </a:r>
            <a:endParaRPr lang="en-US" sz="2400" dirty="0"/>
          </a:p>
        </p:txBody>
      </p:sp>
    </p:spTree>
    <p:extLst>
      <p:ext uri="{BB962C8B-B14F-4D97-AF65-F5344CB8AC3E}">
        <p14:creationId xmlns:p14="http://schemas.microsoft.com/office/powerpoint/2010/main" val="1185797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CAN-DO descriptors and teacher could-do differentiation</a:t>
            </a:r>
            <a:endParaRPr lang="en-US" dirty="0"/>
          </a:p>
        </p:txBody>
      </p:sp>
      <p:sp>
        <p:nvSpPr>
          <p:cNvPr id="3" name="Content Placeholder 2"/>
          <p:cNvSpPr>
            <a:spLocks noGrp="1"/>
          </p:cNvSpPr>
          <p:nvPr>
            <p:ph idx="1"/>
          </p:nvPr>
        </p:nvSpPr>
        <p:spPr>
          <a:xfrm>
            <a:off x="685800" y="1600200"/>
            <a:ext cx="7772400" cy="4190999"/>
          </a:xfrm>
        </p:spPr>
        <p:txBody>
          <a:bodyPr/>
          <a:lstStyle/>
          <a:p>
            <a:r>
              <a:rPr lang="en-US" dirty="0" smtClean="0"/>
              <a:t>CAN-DO “Placemats” are </a:t>
            </a:r>
          </a:p>
          <a:p>
            <a:pPr marL="68580" indent="0">
              <a:buNone/>
            </a:pPr>
            <a:r>
              <a:rPr lang="en-US" dirty="0" smtClean="0"/>
              <a:t>given for each student – based on </a:t>
            </a:r>
          </a:p>
          <a:p>
            <a:pPr marL="68580" indent="0">
              <a:buNone/>
            </a:pPr>
            <a:r>
              <a:rPr lang="en-US" dirty="0" smtClean="0"/>
              <a:t>ACCESS scores; what you can </a:t>
            </a:r>
          </a:p>
          <a:p>
            <a:pPr marL="68580" indent="0">
              <a:buNone/>
            </a:pPr>
            <a:r>
              <a:rPr lang="en-US" dirty="0" smtClean="0"/>
              <a:t>expect your ESL student to be </a:t>
            </a:r>
          </a:p>
          <a:p>
            <a:pPr marL="68580" indent="0">
              <a:buNone/>
            </a:pPr>
            <a:r>
              <a:rPr lang="en-US" dirty="0" smtClean="0"/>
              <a:t>able to do</a:t>
            </a:r>
          </a:p>
          <a:p>
            <a:pPr marL="68580" indent="0">
              <a:buNone/>
            </a:pPr>
            <a:endParaRPr lang="en-US" dirty="0"/>
          </a:p>
          <a:p>
            <a:r>
              <a:rPr lang="en-US" dirty="0" smtClean="0"/>
              <a:t>COULD-DO Differentiation </a:t>
            </a:r>
          </a:p>
          <a:p>
            <a:pPr marL="68580" indent="0">
              <a:buNone/>
            </a:pPr>
            <a:r>
              <a:rPr lang="en-US" dirty="0" smtClean="0"/>
              <a:t>is given to each teacher – ideas</a:t>
            </a:r>
          </a:p>
          <a:p>
            <a:pPr marL="68580" indent="0">
              <a:buNone/>
            </a:pPr>
            <a:r>
              <a:rPr lang="en-US" dirty="0" smtClean="0"/>
              <a:t>for how to adapt for students’ language levels</a:t>
            </a: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477" t="12219" r="30787"/>
          <a:stretch/>
        </p:blipFill>
        <p:spPr bwMode="auto">
          <a:xfrm rot="5400000">
            <a:off x="4908720" y="882480"/>
            <a:ext cx="3362324" cy="4340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6662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the individual language plan (accommodations plan)</a:t>
            </a:r>
            <a:endParaRPr lang="en-US" dirty="0"/>
          </a:p>
        </p:txBody>
      </p:sp>
      <p:sp>
        <p:nvSpPr>
          <p:cNvPr id="3" name="Content Placeholder 2"/>
          <p:cNvSpPr>
            <a:spLocks noGrp="1"/>
          </p:cNvSpPr>
          <p:nvPr>
            <p:ph idx="1"/>
          </p:nvPr>
        </p:nvSpPr>
        <p:spPr/>
        <p:txBody>
          <a:bodyPr/>
          <a:lstStyle/>
          <a:p>
            <a:r>
              <a:rPr lang="en-US" dirty="0" smtClean="0"/>
              <a:t>Included in your teacher folder, sent</a:t>
            </a:r>
          </a:p>
          <a:p>
            <a:pPr marL="68580" indent="0">
              <a:buNone/>
            </a:pPr>
            <a:r>
              <a:rPr lang="en-US" dirty="0" smtClean="0"/>
              <a:t>home to parents, and placed in </a:t>
            </a:r>
            <a:endParaRPr lang="en-US" dirty="0"/>
          </a:p>
          <a:p>
            <a:pPr marL="68580" indent="0">
              <a:buNone/>
            </a:pPr>
            <a:r>
              <a:rPr lang="en-US" dirty="0" smtClean="0"/>
              <a:t>permanent</a:t>
            </a:r>
            <a:r>
              <a:rPr lang="en-US" dirty="0"/>
              <a:t> </a:t>
            </a:r>
            <a:r>
              <a:rPr lang="en-US" dirty="0" smtClean="0"/>
              <a:t>file for that student</a:t>
            </a:r>
          </a:p>
          <a:p>
            <a:pPr marL="68580" indent="0">
              <a:buNone/>
            </a:pPr>
            <a:endParaRPr lang="en-US" dirty="0"/>
          </a:p>
          <a:p>
            <a:r>
              <a:rPr lang="en-US" dirty="0" smtClean="0"/>
              <a:t>Specific areas are highlighted, but </a:t>
            </a:r>
          </a:p>
          <a:p>
            <a:pPr marL="68580" indent="0">
              <a:buNone/>
            </a:pPr>
            <a:r>
              <a:rPr lang="en-US" dirty="0" smtClean="0"/>
              <a:t>any part may be used as a strategy</a:t>
            </a:r>
          </a:p>
          <a:p>
            <a:pPr marL="68580" indent="0">
              <a:buNone/>
            </a:pPr>
            <a:r>
              <a:rPr lang="en-US" dirty="0" smtClean="0"/>
              <a:t>for your ESL student</a:t>
            </a:r>
          </a:p>
        </p:txBody>
      </p:sp>
      <p:pic>
        <p:nvPicPr>
          <p:cNvPr id="6146" name="Picture 2"/>
          <p:cNvPicPr>
            <a:picLocks noChangeAspect="1" noChangeArrowheads="1"/>
          </p:cNvPicPr>
          <p:nvPr/>
        </p:nvPicPr>
        <p:blipFill rotWithShape="1">
          <a:blip r:embed="rId3">
            <a:duotone>
              <a:prstClr val="black"/>
              <a:schemeClr val="accent5">
                <a:tint val="45000"/>
                <a:satMod val="400000"/>
              </a:schemeClr>
            </a:duotone>
            <a:extLst>
              <a:ext uri="{28A0092B-C50C-407E-A947-70E740481C1C}">
                <a14:useLocalDpi xmlns:a14="http://schemas.microsoft.com/office/drawing/2010/main" val="0"/>
              </a:ext>
            </a:extLst>
          </a:blip>
          <a:srcRect l="49834" t="10840" r="14175" b="4410"/>
          <a:stretch/>
        </p:blipFill>
        <p:spPr bwMode="auto">
          <a:xfrm>
            <a:off x="5095992" y="1524000"/>
            <a:ext cx="3768179" cy="4793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85679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Go-to strategies </a:t>
            </a:r>
            <a:endParaRPr lang="en-US" dirty="0"/>
          </a:p>
        </p:txBody>
      </p:sp>
      <p:sp>
        <p:nvSpPr>
          <p:cNvPr id="3" name="Content Placeholder 2"/>
          <p:cNvSpPr>
            <a:spLocks noGrp="1"/>
          </p:cNvSpPr>
          <p:nvPr>
            <p:ph idx="1"/>
          </p:nvPr>
        </p:nvSpPr>
        <p:spPr>
          <a:xfrm>
            <a:off x="685800" y="1295400"/>
            <a:ext cx="7772400" cy="4571999"/>
          </a:xfrm>
        </p:spPr>
        <p:txBody>
          <a:bodyPr>
            <a:normAutofit/>
          </a:bodyPr>
          <a:lstStyle/>
          <a:p>
            <a:r>
              <a:rPr lang="en-US" dirty="0" smtClean="0"/>
              <a:t>Based on 5 Principles of Second Language Instruction</a:t>
            </a:r>
          </a:p>
          <a:p>
            <a:pPr marL="68580" indent="0">
              <a:buNone/>
            </a:pPr>
            <a:endParaRPr lang="en-US" dirty="0" smtClean="0"/>
          </a:p>
          <a:p>
            <a:pPr lvl="1"/>
            <a:r>
              <a:rPr lang="en-US" sz="1800" dirty="0" smtClean="0"/>
              <a:t>Focus on academic language, literacy, and vocabulary</a:t>
            </a:r>
          </a:p>
          <a:p>
            <a:pPr lvl="1"/>
            <a:endParaRPr lang="en-US" sz="1800" dirty="0" smtClean="0"/>
          </a:p>
          <a:p>
            <a:pPr lvl="1"/>
            <a:r>
              <a:rPr lang="en-US" sz="1800" dirty="0" smtClean="0"/>
              <a:t>Link background knowledge and culture to learning</a:t>
            </a:r>
          </a:p>
          <a:p>
            <a:pPr lvl="1"/>
            <a:endParaRPr lang="en-US" sz="1800" dirty="0" smtClean="0"/>
          </a:p>
          <a:p>
            <a:pPr lvl="1"/>
            <a:r>
              <a:rPr lang="en-US" sz="1800" dirty="0" smtClean="0"/>
              <a:t>Increase comprehensible input and language output</a:t>
            </a:r>
          </a:p>
          <a:p>
            <a:pPr lvl="1"/>
            <a:endParaRPr lang="en-US" sz="1800" dirty="0" smtClean="0"/>
          </a:p>
          <a:p>
            <a:pPr lvl="1"/>
            <a:r>
              <a:rPr lang="en-US" sz="1800" dirty="0" smtClean="0"/>
              <a:t>Promote classroom interaction</a:t>
            </a:r>
          </a:p>
          <a:p>
            <a:pPr marL="468630" lvl="1" indent="0">
              <a:buNone/>
            </a:pPr>
            <a:endParaRPr lang="en-US" sz="1800" dirty="0" smtClean="0"/>
          </a:p>
          <a:p>
            <a:pPr lvl="1"/>
            <a:r>
              <a:rPr lang="en-US" sz="1800" dirty="0" smtClean="0"/>
              <a:t>Stimulate higher order thinking and the use of learning strategies</a:t>
            </a:r>
          </a:p>
          <a:p>
            <a:pPr lvl="1"/>
            <a:endParaRPr lang="en-US" dirty="0" smtClean="0"/>
          </a:p>
        </p:txBody>
      </p:sp>
    </p:spTree>
    <p:extLst>
      <p:ext uri="{BB962C8B-B14F-4D97-AF65-F5344CB8AC3E}">
        <p14:creationId xmlns:p14="http://schemas.microsoft.com/office/powerpoint/2010/main" val="9791043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71800"/>
            <a:ext cx="7772400" cy="1362075"/>
          </a:xfrm>
        </p:spPr>
        <p:txBody>
          <a:bodyPr/>
          <a:lstStyle/>
          <a:p>
            <a:r>
              <a:rPr lang="en-US" dirty="0" smtClean="0"/>
              <a:t>Additional information and contacting us</a:t>
            </a:r>
            <a:endParaRPr lang="en-US" dirty="0"/>
          </a:p>
        </p:txBody>
      </p:sp>
      <p:sp>
        <p:nvSpPr>
          <p:cNvPr id="3" name="Text Placeholder 2"/>
          <p:cNvSpPr>
            <a:spLocks noGrp="1"/>
          </p:cNvSpPr>
          <p:nvPr>
            <p:ph type="body" idx="1"/>
          </p:nvPr>
        </p:nvSpPr>
        <p:spPr>
          <a:xfrm>
            <a:off x="685800" y="3962400"/>
            <a:ext cx="7772400" cy="1195387"/>
          </a:xfrm>
        </p:spPr>
        <p:txBody>
          <a:bodyPr>
            <a:normAutofit/>
          </a:bodyPr>
          <a:lstStyle/>
          <a:p>
            <a:r>
              <a:rPr lang="en-US" sz="2800" dirty="0"/>
              <a:t>h</a:t>
            </a:r>
            <a:r>
              <a:rPr lang="en-US" sz="2800" dirty="0" smtClean="0"/>
              <a:t>iring interpreters, Title III and ESL websites, and contacting us</a:t>
            </a:r>
            <a:endParaRPr lang="en-US" sz="2800" dirty="0"/>
          </a:p>
        </p:txBody>
      </p:sp>
    </p:spTree>
    <p:extLst>
      <p:ext uri="{BB962C8B-B14F-4D97-AF65-F5344CB8AC3E}">
        <p14:creationId xmlns:p14="http://schemas.microsoft.com/office/powerpoint/2010/main" val="36890310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Interpreters </a:t>
            </a:r>
            <a:endParaRPr lang="en-US" dirty="0"/>
          </a:p>
        </p:txBody>
      </p:sp>
      <p:sp>
        <p:nvSpPr>
          <p:cNvPr id="3" name="Content Placeholder 2"/>
          <p:cNvSpPr>
            <a:spLocks noGrp="1"/>
          </p:cNvSpPr>
          <p:nvPr>
            <p:ph idx="1"/>
          </p:nvPr>
        </p:nvSpPr>
        <p:spPr>
          <a:xfrm>
            <a:off x="685800" y="1295400"/>
            <a:ext cx="7772400" cy="3733800"/>
          </a:xfrm>
        </p:spPr>
        <p:txBody>
          <a:bodyPr>
            <a:noAutofit/>
          </a:bodyPr>
          <a:lstStyle/>
          <a:p>
            <a:r>
              <a:rPr lang="en-US" sz="2400" dirty="0" smtClean="0"/>
              <a:t>Written Communication – email to an ESL teacher to be translated</a:t>
            </a:r>
          </a:p>
          <a:p>
            <a:endParaRPr lang="en-US" sz="2400" dirty="0"/>
          </a:p>
          <a:p>
            <a:r>
              <a:rPr lang="en-US" sz="2400" dirty="0" smtClean="0"/>
              <a:t>Oral Communication – contact an ESL teacher to hire an interpreter for your meeting or phone call </a:t>
            </a:r>
          </a:p>
          <a:p>
            <a:endParaRPr lang="en-US" sz="2400" dirty="0"/>
          </a:p>
          <a:p>
            <a:r>
              <a:rPr lang="en-US" sz="2400" dirty="0" smtClean="0"/>
              <a:t>Invoices for Interpreters – ESL teacher will provide you with an invoice to have interpreter fill out at your meeting. Send completed invoices to Kara </a:t>
            </a:r>
            <a:r>
              <a:rPr lang="en-US" sz="2400" dirty="0" err="1" smtClean="0"/>
              <a:t>Crighton</a:t>
            </a:r>
            <a:r>
              <a:rPr lang="en-US" sz="2400" dirty="0" smtClean="0"/>
              <a:t>-Smith at South Elementary for processing</a:t>
            </a:r>
            <a:endParaRPr lang="en-US" sz="2400" dirty="0"/>
          </a:p>
        </p:txBody>
      </p:sp>
    </p:spTree>
    <p:extLst>
      <p:ext uri="{BB962C8B-B14F-4D97-AF65-F5344CB8AC3E}">
        <p14:creationId xmlns:p14="http://schemas.microsoft.com/office/powerpoint/2010/main" val="3692696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websites</a:t>
            </a:r>
            <a:endParaRPr lang="en-US" dirty="0"/>
          </a:p>
        </p:txBody>
      </p:sp>
      <p:sp>
        <p:nvSpPr>
          <p:cNvPr id="3" name="Content Placeholder 2"/>
          <p:cNvSpPr>
            <a:spLocks noGrp="1"/>
          </p:cNvSpPr>
          <p:nvPr>
            <p:ph idx="1"/>
          </p:nvPr>
        </p:nvSpPr>
        <p:spPr>
          <a:xfrm>
            <a:off x="457200" y="1595718"/>
            <a:ext cx="7772400" cy="3733800"/>
          </a:xfrm>
        </p:spPr>
        <p:txBody>
          <a:bodyPr/>
          <a:lstStyle/>
          <a:p>
            <a:r>
              <a:rPr lang="en-US" dirty="0" smtClean="0"/>
              <a:t>Federal Programs </a:t>
            </a:r>
          </a:p>
          <a:p>
            <a:pPr marL="68580" indent="0">
              <a:buNone/>
            </a:pPr>
            <a:r>
              <a:rPr lang="en-US" dirty="0" smtClean="0"/>
              <a:t>    Title III Website</a:t>
            </a:r>
          </a:p>
          <a:p>
            <a:endParaRPr lang="en-US" dirty="0"/>
          </a:p>
          <a:p>
            <a:r>
              <a:rPr lang="en-US" dirty="0" smtClean="0"/>
              <a:t>Willard ESL Website</a:t>
            </a:r>
          </a:p>
          <a:p>
            <a:pPr lvl="1"/>
            <a:r>
              <a:rPr lang="en-US" dirty="0" smtClean="0"/>
              <a:t>willardesl.weebly.com</a:t>
            </a:r>
          </a:p>
          <a:p>
            <a:pPr marL="468630" lvl="1" indent="0">
              <a:buNone/>
            </a:pPr>
            <a:endParaRPr lang="en-US" dirty="0" smtClean="0"/>
          </a:p>
          <a:p>
            <a:pPr lvl="1"/>
            <a:endParaRPr lang="en-US" dirty="0" smtClean="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861" t="7685" r="12152" b="7564"/>
          <a:stretch/>
        </p:blipFill>
        <p:spPr bwMode="auto">
          <a:xfrm>
            <a:off x="3104324" y="228600"/>
            <a:ext cx="6021747"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6477000" y="1524000"/>
            <a:ext cx="838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5810397" y="1456765"/>
            <a:ext cx="609600" cy="304800"/>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664" t="12054" r="4429"/>
          <a:stretch/>
        </p:blipFill>
        <p:spPr bwMode="auto">
          <a:xfrm>
            <a:off x="1691115" y="3536576"/>
            <a:ext cx="6347012" cy="3245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6973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Contacting us</a:t>
            </a:r>
            <a:endParaRPr lang="en-US" dirty="0"/>
          </a:p>
        </p:txBody>
      </p:sp>
      <p:sp>
        <p:nvSpPr>
          <p:cNvPr id="3" name="Content Placeholder 2"/>
          <p:cNvSpPr>
            <a:spLocks noGrp="1"/>
          </p:cNvSpPr>
          <p:nvPr>
            <p:ph idx="1"/>
          </p:nvPr>
        </p:nvSpPr>
        <p:spPr>
          <a:xfrm>
            <a:off x="685800" y="1600200"/>
            <a:ext cx="7772400" cy="4952999"/>
          </a:xfrm>
        </p:spPr>
        <p:txBody>
          <a:bodyPr/>
          <a:lstStyle/>
          <a:p>
            <a:r>
              <a:rPr lang="en-US" sz="2400" dirty="0" smtClean="0"/>
              <a:t>Email </a:t>
            </a:r>
          </a:p>
          <a:p>
            <a:endParaRPr lang="en-US" sz="2400" dirty="0"/>
          </a:p>
          <a:p>
            <a:r>
              <a:rPr lang="en-US" sz="2400" dirty="0" smtClean="0"/>
              <a:t>Mailboxes or classrooms at each school </a:t>
            </a:r>
          </a:p>
          <a:p>
            <a:endParaRPr lang="en-US" sz="2400" dirty="0"/>
          </a:p>
          <a:p>
            <a:r>
              <a:rPr lang="en-US" sz="2400" dirty="0" smtClean="0"/>
              <a:t>Google drive</a:t>
            </a:r>
          </a:p>
          <a:p>
            <a:endParaRPr lang="en-US" sz="2400" dirty="0"/>
          </a:p>
          <a:p>
            <a:r>
              <a:rPr lang="en-US" sz="2400" dirty="0" smtClean="0"/>
              <a:t>Keep us informed as we try to do the same</a:t>
            </a:r>
          </a:p>
          <a:p>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3924068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4" name="TextBox 3"/>
          <p:cNvSpPr txBox="1"/>
          <p:nvPr/>
        </p:nvSpPr>
        <p:spPr>
          <a:xfrm>
            <a:off x="685800" y="4267200"/>
            <a:ext cx="5410200" cy="523220"/>
          </a:xfrm>
          <a:prstGeom prst="rect">
            <a:avLst/>
          </a:prstGeom>
          <a:noFill/>
        </p:spPr>
        <p:txBody>
          <a:bodyPr wrap="square" rtlCol="0">
            <a:spAutoFit/>
          </a:bodyPr>
          <a:lstStyle/>
          <a:p>
            <a:r>
              <a:rPr lang="en-US" sz="2800" dirty="0"/>
              <a:t>w</a:t>
            </a:r>
            <a:r>
              <a:rPr lang="en-US" sz="2800" dirty="0" smtClean="0"/>
              <a:t>ho we are and what we do</a:t>
            </a:r>
            <a:endParaRPr lang="en-US" sz="2800" dirty="0"/>
          </a:p>
        </p:txBody>
      </p:sp>
    </p:spTree>
    <p:extLst>
      <p:ext uri="{BB962C8B-B14F-4D97-AF65-F5344CB8AC3E}">
        <p14:creationId xmlns:p14="http://schemas.microsoft.com/office/powerpoint/2010/main" val="2659060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Willard ESL team</a:t>
            </a:r>
            <a:endParaRPr lang="en-US" dirty="0"/>
          </a:p>
        </p:txBody>
      </p:sp>
      <p:sp>
        <p:nvSpPr>
          <p:cNvPr id="3" name="Content Placeholder 2"/>
          <p:cNvSpPr>
            <a:spLocks noGrp="1"/>
          </p:cNvSpPr>
          <p:nvPr>
            <p:ph idx="1"/>
          </p:nvPr>
        </p:nvSpPr>
        <p:spPr>
          <a:xfrm>
            <a:off x="1828800" y="1253319"/>
            <a:ext cx="7086600" cy="4561165"/>
          </a:xfrm>
        </p:spPr>
        <p:txBody>
          <a:bodyPr>
            <a:normAutofit lnSpcReduction="10000"/>
          </a:bodyPr>
          <a:lstStyle/>
          <a:p>
            <a:r>
              <a:rPr lang="en-US" dirty="0" smtClean="0"/>
              <a:t>Ms. Lynne Sauer – ESOL endorsed teacher for </a:t>
            </a:r>
            <a:r>
              <a:rPr lang="en-US" dirty="0"/>
              <a:t>Willard High School, Willard Middle School, East Elementary, and Central Elementary. </a:t>
            </a:r>
            <a:endParaRPr lang="en-US" dirty="0" smtClean="0"/>
          </a:p>
          <a:p>
            <a:pPr marL="68580" indent="0">
              <a:buNone/>
            </a:pPr>
            <a:endParaRPr lang="en-US" dirty="0" smtClean="0"/>
          </a:p>
          <a:p>
            <a:r>
              <a:rPr lang="en-US" dirty="0" smtClean="0"/>
              <a:t>Ms. Emily Teal - </a:t>
            </a:r>
            <a:r>
              <a:rPr lang="en-US" dirty="0"/>
              <a:t>ESL paraprofessional for Willard Middle School, East Elementary, and Central </a:t>
            </a:r>
            <a:r>
              <a:rPr lang="en-US" dirty="0" smtClean="0"/>
              <a:t>Elementary.</a:t>
            </a:r>
          </a:p>
          <a:p>
            <a:endParaRPr lang="en-US" dirty="0"/>
          </a:p>
          <a:p>
            <a:r>
              <a:rPr lang="en-US" dirty="0" smtClean="0"/>
              <a:t>Mrs. Susan Bray - </a:t>
            </a:r>
            <a:r>
              <a:rPr lang="en-US" dirty="0"/>
              <a:t>ESOL endorsed teacher for Willard Intermediate School, South Elementary, and Orchard Hills Elementary</a:t>
            </a:r>
            <a:r>
              <a:rPr lang="en-US" dirty="0" smtClean="0"/>
              <a:t>.</a:t>
            </a:r>
          </a:p>
          <a:p>
            <a:pPr marL="68580" indent="0">
              <a:buNone/>
            </a:pPr>
            <a:endParaRPr lang="en-US" dirty="0" smtClean="0"/>
          </a:p>
          <a:p>
            <a:r>
              <a:rPr lang="en-US" dirty="0" smtClean="0"/>
              <a:t>Mrs. Krista Masters - </a:t>
            </a:r>
            <a:r>
              <a:rPr lang="en-US" dirty="0"/>
              <a:t>ESL paraprofessional for Willard </a:t>
            </a:r>
            <a:r>
              <a:rPr lang="en-US" dirty="0" smtClean="0"/>
              <a:t>Intermediate School, </a:t>
            </a:r>
            <a:r>
              <a:rPr lang="en-US" dirty="0"/>
              <a:t>South Elementary, and Orchard Hills Elementary.</a:t>
            </a:r>
            <a:endParaRPr lang="en-US" dirty="0" smtClean="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1577"/>
          <a:stretch/>
        </p:blipFill>
        <p:spPr bwMode="auto">
          <a:xfrm>
            <a:off x="914400" y="1202709"/>
            <a:ext cx="710187"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242" y="4800600"/>
            <a:ext cx="753120" cy="1139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8890" r="13984"/>
          <a:stretch/>
        </p:blipFill>
        <p:spPr bwMode="auto">
          <a:xfrm>
            <a:off x="873714" y="2362200"/>
            <a:ext cx="796054" cy="929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C:\Users\Willard\Downloads\picture006.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345" r="34151" b="6172"/>
          <a:stretch/>
        </p:blipFill>
        <p:spPr bwMode="auto">
          <a:xfrm>
            <a:off x="889837" y="3551144"/>
            <a:ext cx="779931" cy="1069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949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Department Goals:  Annual measurable achievement objectives</a:t>
            </a:r>
            <a:endParaRPr lang="en-US" dirty="0"/>
          </a:p>
        </p:txBody>
      </p:sp>
      <p:sp>
        <p:nvSpPr>
          <p:cNvPr id="3" name="Content Placeholder 2"/>
          <p:cNvSpPr>
            <a:spLocks noGrp="1"/>
          </p:cNvSpPr>
          <p:nvPr>
            <p:ph idx="1"/>
          </p:nvPr>
        </p:nvSpPr>
        <p:spPr>
          <a:xfrm>
            <a:off x="609600" y="1371600"/>
            <a:ext cx="8077200" cy="4267200"/>
          </a:xfrm>
        </p:spPr>
        <p:txBody>
          <a:bodyPr>
            <a:normAutofit/>
          </a:bodyPr>
          <a:lstStyle/>
          <a:p>
            <a:r>
              <a:rPr lang="en-US" dirty="0" smtClean="0"/>
              <a:t>AMAO 1 – ELLs are making progress in learning English. </a:t>
            </a:r>
          </a:p>
          <a:p>
            <a:pPr lvl="1"/>
            <a:r>
              <a:rPr lang="en-US" dirty="0" smtClean="0"/>
              <a:t>Progress </a:t>
            </a:r>
            <a:r>
              <a:rPr lang="en-US" dirty="0"/>
              <a:t>is measured by comparing overall composite proficiency scores on the ACCESS for ELLs assessment from year to </a:t>
            </a:r>
            <a:r>
              <a:rPr lang="en-US" dirty="0" smtClean="0"/>
              <a:t>year.</a:t>
            </a:r>
          </a:p>
          <a:p>
            <a:endParaRPr lang="en-US" dirty="0"/>
          </a:p>
          <a:p>
            <a:r>
              <a:rPr lang="en-US" dirty="0" smtClean="0"/>
              <a:t>AMAO 2 – ELLs are </a:t>
            </a:r>
            <a:r>
              <a:rPr lang="en-US" dirty="0"/>
              <a:t>attaining English language proficiency. </a:t>
            </a:r>
            <a:endParaRPr lang="en-US" dirty="0" smtClean="0"/>
          </a:p>
          <a:p>
            <a:pPr lvl="1"/>
            <a:r>
              <a:rPr lang="en-US" dirty="0" smtClean="0"/>
              <a:t>English </a:t>
            </a:r>
            <a:r>
              <a:rPr lang="en-US" dirty="0"/>
              <a:t>language proficiency is qualified as an overall composite score of 5.0 on the ACCESS for ELLs assessment, with minimum proficiency levels of 4.0 on both the Reading and Writing domains. </a:t>
            </a:r>
            <a:endParaRPr lang="en-US" dirty="0" smtClean="0"/>
          </a:p>
          <a:p>
            <a:endParaRPr lang="en-US" dirty="0"/>
          </a:p>
          <a:p>
            <a:r>
              <a:rPr lang="en-US" dirty="0" smtClean="0"/>
              <a:t>AMAO 3 – ELLs are </a:t>
            </a:r>
            <a:r>
              <a:rPr lang="en-US" dirty="0"/>
              <a:t>meeting AYP targets for the Limited English Proficient (LEP) subgroup for both English Language Arts (ELA) and Mathematics. </a:t>
            </a:r>
            <a:endParaRPr lang="en-US" dirty="0" smtClean="0"/>
          </a:p>
          <a:p>
            <a:pPr lvl="1"/>
            <a:r>
              <a:rPr lang="en-US" dirty="0" smtClean="0"/>
              <a:t>AYP </a:t>
            </a:r>
            <a:r>
              <a:rPr lang="en-US" dirty="0"/>
              <a:t>targets for the LEP subgroup are based on the objective of cutting the achievement gap in half between LEP students and the group of total students by the year 2020. </a:t>
            </a:r>
            <a:endParaRPr lang="en-US" dirty="0" smtClean="0"/>
          </a:p>
        </p:txBody>
      </p:sp>
    </p:spTree>
    <p:extLst>
      <p:ext uri="{BB962C8B-B14F-4D97-AF65-F5344CB8AC3E}">
        <p14:creationId xmlns:p14="http://schemas.microsoft.com/office/powerpoint/2010/main" val="1242554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ESL program in Willard</a:t>
            </a:r>
            <a:endParaRPr lang="en-US" dirty="0"/>
          </a:p>
        </p:txBody>
      </p:sp>
      <p:sp>
        <p:nvSpPr>
          <p:cNvPr id="3" name="Text Placeholder 2"/>
          <p:cNvSpPr>
            <a:spLocks noGrp="1"/>
          </p:cNvSpPr>
          <p:nvPr>
            <p:ph type="body" idx="1"/>
          </p:nvPr>
        </p:nvSpPr>
        <p:spPr>
          <a:xfrm>
            <a:off x="762000" y="4343400"/>
            <a:ext cx="7772400" cy="838200"/>
          </a:xfrm>
        </p:spPr>
        <p:txBody>
          <a:bodyPr>
            <a:noAutofit/>
          </a:bodyPr>
          <a:lstStyle/>
          <a:p>
            <a:r>
              <a:rPr lang="en-US" sz="2800" dirty="0"/>
              <a:t>i</a:t>
            </a:r>
            <a:r>
              <a:rPr lang="en-US" sz="2800" dirty="0" smtClean="0"/>
              <a:t>dentifying, assessing, servicing, transitioning, monitoring, and notifying </a:t>
            </a:r>
            <a:endParaRPr lang="en-US" sz="2800" dirty="0"/>
          </a:p>
        </p:txBody>
      </p:sp>
    </p:spTree>
    <p:extLst>
      <p:ext uri="{BB962C8B-B14F-4D97-AF65-F5344CB8AC3E}">
        <p14:creationId xmlns:p14="http://schemas.microsoft.com/office/powerpoint/2010/main" val="752390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Identifying and assessing students</a:t>
            </a:r>
            <a:endParaRPr lang="en-US" dirty="0"/>
          </a:p>
        </p:txBody>
      </p:sp>
      <p:sp>
        <p:nvSpPr>
          <p:cNvPr id="3" name="Content Placeholder 2"/>
          <p:cNvSpPr>
            <a:spLocks noGrp="1"/>
          </p:cNvSpPr>
          <p:nvPr>
            <p:ph idx="1"/>
          </p:nvPr>
        </p:nvSpPr>
        <p:spPr>
          <a:xfrm>
            <a:off x="457200" y="1600200"/>
            <a:ext cx="8001000" cy="4038600"/>
          </a:xfrm>
        </p:spPr>
        <p:txBody>
          <a:bodyPr>
            <a:normAutofit/>
          </a:bodyPr>
          <a:lstStyle/>
          <a:p>
            <a:r>
              <a:rPr lang="en-US" dirty="0" smtClean="0"/>
              <a:t>Counselors and secretaries</a:t>
            </a:r>
          </a:p>
          <a:p>
            <a:pPr marL="68580" indent="0">
              <a:buNone/>
            </a:pPr>
            <a:r>
              <a:rPr lang="en-US" dirty="0" smtClean="0"/>
              <a:t>look over enrollment forms to </a:t>
            </a:r>
          </a:p>
          <a:p>
            <a:pPr marL="68580" indent="0">
              <a:buNone/>
            </a:pPr>
            <a:r>
              <a:rPr lang="en-US" dirty="0" smtClean="0"/>
              <a:t>see if a language other than </a:t>
            </a:r>
          </a:p>
          <a:p>
            <a:pPr marL="68580" indent="0">
              <a:buNone/>
            </a:pPr>
            <a:r>
              <a:rPr lang="en-US" dirty="0" smtClean="0"/>
              <a:t>English was mentioned</a:t>
            </a:r>
          </a:p>
          <a:p>
            <a:pPr marL="68580" indent="0">
              <a:buNone/>
            </a:pPr>
            <a:endParaRPr lang="en-US" dirty="0"/>
          </a:p>
          <a:p>
            <a:r>
              <a:rPr lang="en-US" dirty="0" smtClean="0"/>
              <a:t>An ESL teacher is notified </a:t>
            </a:r>
          </a:p>
          <a:p>
            <a:pPr marL="68580" indent="0">
              <a:buNone/>
            </a:pPr>
            <a:r>
              <a:rPr lang="en-US" dirty="0" smtClean="0"/>
              <a:t>of any student who has a </a:t>
            </a:r>
          </a:p>
          <a:p>
            <a:pPr marL="68580" indent="0">
              <a:buNone/>
            </a:pPr>
            <a:r>
              <a:rPr lang="en-US" dirty="0" smtClean="0"/>
              <a:t>second language background. </a:t>
            </a:r>
          </a:p>
          <a:p>
            <a:pPr marL="68580" indent="0">
              <a:buNone/>
            </a:pPr>
            <a:r>
              <a:rPr lang="en-US" dirty="0" smtClean="0"/>
              <a:t>They administer the WIDA ACCESS Placement Test (WAPT) to determine whether the student is eligible for ESL services.</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980" t="13121" r="13142" b="2646"/>
          <a:stretch/>
        </p:blipFill>
        <p:spPr bwMode="auto">
          <a:xfrm>
            <a:off x="3821564" y="1295400"/>
            <a:ext cx="5295542"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3821564" y="3352800"/>
            <a:ext cx="5295542"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425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Providing services</a:t>
            </a:r>
            <a:endParaRPr lang="en-US" dirty="0"/>
          </a:p>
        </p:txBody>
      </p:sp>
      <p:sp>
        <p:nvSpPr>
          <p:cNvPr id="3" name="Content Placeholder 2"/>
          <p:cNvSpPr>
            <a:spLocks noGrp="1"/>
          </p:cNvSpPr>
          <p:nvPr>
            <p:ph idx="1"/>
          </p:nvPr>
        </p:nvSpPr>
        <p:spPr>
          <a:xfrm>
            <a:off x="685800" y="1143000"/>
            <a:ext cx="7772400" cy="4495800"/>
          </a:xfrm>
        </p:spPr>
        <p:txBody>
          <a:bodyPr>
            <a:normAutofit fontScale="92500"/>
          </a:bodyPr>
          <a:lstStyle/>
          <a:p>
            <a:r>
              <a:rPr lang="en-US" dirty="0" smtClean="0"/>
              <a:t>Students who qualify with the WAPT are considered LEP and entered into the ESL program.</a:t>
            </a:r>
          </a:p>
          <a:p>
            <a:pPr lvl="1"/>
            <a:r>
              <a:rPr lang="en-US" dirty="0" smtClean="0"/>
              <a:t>Elementary and Intermediate School ESL Program</a:t>
            </a:r>
          </a:p>
          <a:p>
            <a:pPr lvl="2"/>
            <a:r>
              <a:rPr lang="en-US" dirty="0" smtClean="0"/>
              <a:t>Pull-Out ESL model</a:t>
            </a:r>
          </a:p>
          <a:p>
            <a:pPr lvl="2"/>
            <a:r>
              <a:rPr lang="en-US" dirty="0" smtClean="0"/>
              <a:t>Content-Based ESL model (Push-In)</a:t>
            </a:r>
          </a:p>
          <a:p>
            <a:pPr lvl="1"/>
            <a:r>
              <a:rPr lang="en-US" dirty="0" smtClean="0"/>
              <a:t>Middle School ESL Program</a:t>
            </a:r>
          </a:p>
          <a:p>
            <a:pPr lvl="2"/>
            <a:r>
              <a:rPr lang="en-US" dirty="0" smtClean="0"/>
              <a:t>Sheltered ESL Classroom (English Language Arts Class for ESL Students)</a:t>
            </a:r>
          </a:p>
          <a:p>
            <a:pPr lvl="2"/>
            <a:r>
              <a:rPr lang="en-US" dirty="0" smtClean="0"/>
              <a:t>Resource Classroom</a:t>
            </a:r>
          </a:p>
          <a:p>
            <a:pPr lvl="1"/>
            <a:r>
              <a:rPr lang="en-US" dirty="0" smtClean="0"/>
              <a:t>High School ESL Program</a:t>
            </a:r>
          </a:p>
          <a:p>
            <a:pPr lvl="2"/>
            <a:r>
              <a:rPr lang="en-US" dirty="0" smtClean="0"/>
              <a:t>Resource Classroom</a:t>
            </a:r>
          </a:p>
          <a:p>
            <a:r>
              <a:rPr lang="en-US" dirty="0" smtClean="0"/>
              <a:t>Every student receives an Individual Language Plan (Accommodations Plan) – modifications and accommodations to be successful in the mainstream classroom and strategies for the teacher(s) working with that student.</a:t>
            </a:r>
          </a:p>
          <a:p>
            <a:r>
              <a:rPr lang="en-US" dirty="0" smtClean="0"/>
              <a:t>ESL Services – based on Missouri Recommended Instructional Minutes</a:t>
            </a:r>
            <a:endParaRPr lang="en-US" dirty="0"/>
          </a:p>
        </p:txBody>
      </p:sp>
    </p:spTree>
    <p:extLst>
      <p:ext uri="{BB962C8B-B14F-4D97-AF65-F5344CB8AC3E}">
        <p14:creationId xmlns:p14="http://schemas.microsoft.com/office/powerpoint/2010/main" val="38763766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criteria</a:t>
            </a:r>
            <a:endParaRPr lang="en-US" dirty="0"/>
          </a:p>
        </p:txBody>
      </p:sp>
      <p:sp>
        <p:nvSpPr>
          <p:cNvPr id="3" name="Content Placeholder 2"/>
          <p:cNvSpPr>
            <a:spLocks noGrp="1"/>
          </p:cNvSpPr>
          <p:nvPr>
            <p:ph idx="1"/>
          </p:nvPr>
        </p:nvSpPr>
        <p:spPr>
          <a:xfrm>
            <a:off x="228600" y="1447800"/>
            <a:ext cx="8610600" cy="3810000"/>
          </a:xfrm>
        </p:spPr>
        <p:txBody>
          <a:bodyPr>
            <a:normAutofit/>
          </a:bodyPr>
          <a:lstStyle/>
          <a:p>
            <a:r>
              <a:rPr lang="en-US" sz="1800" dirty="0" smtClean="0"/>
              <a:t>ACCESS for ELLs assessment </a:t>
            </a:r>
          </a:p>
          <a:p>
            <a:pPr marL="468630" lvl="1" indent="0">
              <a:buNone/>
            </a:pPr>
            <a:r>
              <a:rPr lang="en-US" sz="1800" dirty="0" smtClean="0"/>
              <a:t>For any grade level:</a:t>
            </a:r>
          </a:p>
          <a:p>
            <a:pPr lvl="1"/>
            <a:r>
              <a:rPr lang="en-US" sz="1800" dirty="0" smtClean="0"/>
              <a:t>Overall Composite Score of 6.0 </a:t>
            </a:r>
          </a:p>
          <a:p>
            <a:pPr marL="468630" lvl="1" indent="0">
              <a:buNone/>
            </a:pPr>
            <a:r>
              <a:rPr lang="en-US" sz="1800" dirty="0" smtClean="0"/>
              <a:t>For grades 4-12:</a:t>
            </a:r>
          </a:p>
          <a:p>
            <a:pPr lvl="1"/>
            <a:r>
              <a:rPr lang="en-US" sz="1800" dirty="0" smtClean="0"/>
              <a:t>Overall Composite Score of 5.0 </a:t>
            </a:r>
            <a:r>
              <a:rPr lang="en-US" sz="1800" u="sng" dirty="0" smtClean="0"/>
              <a:t>PLUS</a:t>
            </a:r>
            <a:r>
              <a:rPr lang="en-US" sz="1800" dirty="0" smtClean="0"/>
              <a:t> evidence of academic English language proficiency (at least 2 of the following) 	</a:t>
            </a:r>
          </a:p>
          <a:p>
            <a:pPr lvl="2"/>
            <a:r>
              <a:rPr lang="en-US" sz="1800" dirty="0" smtClean="0"/>
              <a:t>District benchmark examinations</a:t>
            </a:r>
          </a:p>
          <a:p>
            <a:pPr lvl="2"/>
            <a:r>
              <a:rPr lang="en-US" sz="1800" dirty="0" smtClean="0"/>
              <a:t>Writing samples or performance assessments with formal, standardized rubrics</a:t>
            </a:r>
          </a:p>
          <a:p>
            <a:pPr lvl="2"/>
            <a:r>
              <a:rPr lang="en-US" sz="1800" dirty="0" smtClean="0"/>
              <a:t>State assessments</a:t>
            </a:r>
          </a:p>
          <a:p>
            <a:pPr lvl="2"/>
            <a:r>
              <a:rPr lang="en-US" sz="1800" dirty="0" smtClean="0"/>
              <a:t>Academic records such as semester or end-of-course grades</a:t>
            </a:r>
          </a:p>
        </p:txBody>
      </p:sp>
    </p:spTree>
    <p:extLst>
      <p:ext uri="{BB962C8B-B14F-4D97-AF65-F5344CB8AC3E}">
        <p14:creationId xmlns:p14="http://schemas.microsoft.com/office/powerpoint/2010/main" val="3196888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students</a:t>
            </a:r>
            <a:endParaRPr lang="en-US" dirty="0"/>
          </a:p>
        </p:txBody>
      </p:sp>
      <p:sp>
        <p:nvSpPr>
          <p:cNvPr id="3" name="Content Placeholder 2"/>
          <p:cNvSpPr>
            <a:spLocks noGrp="1"/>
          </p:cNvSpPr>
          <p:nvPr>
            <p:ph idx="1"/>
          </p:nvPr>
        </p:nvSpPr>
        <p:spPr>
          <a:xfrm>
            <a:off x="685800" y="1600200"/>
            <a:ext cx="7772400" cy="3733800"/>
          </a:xfrm>
        </p:spPr>
        <p:txBody>
          <a:bodyPr/>
          <a:lstStyle/>
          <a:p>
            <a:r>
              <a:rPr lang="en-US" dirty="0" smtClean="0"/>
              <a:t>After “Transition” from ESL – student is monitored for 2 years</a:t>
            </a:r>
          </a:p>
          <a:p>
            <a:endParaRPr lang="en-US" dirty="0"/>
          </a:p>
          <a:p>
            <a:r>
              <a:rPr lang="en-US" dirty="0" smtClean="0"/>
              <a:t>Two years of monitoring called MY1 and MY2</a:t>
            </a:r>
          </a:p>
          <a:p>
            <a:pPr marL="68580" indent="0">
              <a:buNone/>
            </a:pPr>
            <a:endParaRPr lang="en-US" dirty="0" smtClean="0"/>
          </a:p>
          <a:p>
            <a:pPr lvl="1"/>
            <a:r>
              <a:rPr lang="en-US" sz="1800" dirty="0" smtClean="0"/>
              <a:t>During MY1 and MY2, student will not receive ESL services or classroom accommodations</a:t>
            </a:r>
          </a:p>
          <a:p>
            <a:pPr marL="468630" lvl="1" indent="0">
              <a:buNone/>
            </a:pPr>
            <a:endParaRPr lang="en-US" sz="1800" dirty="0" smtClean="0"/>
          </a:p>
          <a:p>
            <a:pPr lvl="1"/>
            <a:r>
              <a:rPr lang="en-US" sz="1800" dirty="0" smtClean="0"/>
              <a:t>ESL team gathers evidence of academic language proficiency during the 2 year period</a:t>
            </a:r>
          </a:p>
        </p:txBody>
      </p:sp>
    </p:spTree>
    <p:extLst>
      <p:ext uri="{BB962C8B-B14F-4D97-AF65-F5344CB8AC3E}">
        <p14:creationId xmlns:p14="http://schemas.microsoft.com/office/powerpoint/2010/main" val="1903616511"/>
      </p:ext>
    </p:extLst>
  </p:cSld>
  <p:clrMapOvr>
    <a:masterClrMapping/>
  </p:clrMapOvr>
  <p:timing>
    <p:tnLst>
      <p:par>
        <p:cTn id="1" dur="indefinite" restart="never" nodeType="tmRoot"/>
      </p:par>
    </p:tn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TC101859862[[fn=Urban Pop]]</Template>
  <TotalTime>2444</TotalTime>
  <Words>2847</Words>
  <Application>Microsoft Office PowerPoint</Application>
  <PresentationFormat>On-screen Show (4:3)</PresentationFormat>
  <Paragraphs>169</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Urban Pop</vt:lpstr>
      <vt:lpstr>Professional Development</vt:lpstr>
      <vt:lpstr>Introduction</vt:lpstr>
      <vt:lpstr>Willard ESL team</vt:lpstr>
      <vt:lpstr>Department Goals:  Annual measurable achievement objectives</vt:lpstr>
      <vt:lpstr>ESL program in Willard</vt:lpstr>
      <vt:lpstr>Identifying and assessing students</vt:lpstr>
      <vt:lpstr>Providing services</vt:lpstr>
      <vt:lpstr>Transition criteria</vt:lpstr>
      <vt:lpstr>Monitoring students</vt:lpstr>
      <vt:lpstr>Parent notification</vt:lpstr>
      <vt:lpstr>Working with ESL students as a regular or special educator</vt:lpstr>
      <vt:lpstr>CAN-DO descriptors and teacher could-do differentiation</vt:lpstr>
      <vt:lpstr>Using the individual language plan (accommodations plan)</vt:lpstr>
      <vt:lpstr>Go-to strategies </vt:lpstr>
      <vt:lpstr>Additional information and contacting us</vt:lpstr>
      <vt:lpstr>Interpreters </vt:lpstr>
      <vt:lpstr>websites</vt:lpstr>
      <vt:lpstr>Contacting 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willard</dc:creator>
  <cp:lastModifiedBy>willard</cp:lastModifiedBy>
  <cp:revision>21</cp:revision>
  <dcterms:created xsi:type="dcterms:W3CDTF">2013-09-04T21:11:03Z</dcterms:created>
  <dcterms:modified xsi:type="dcterms:W3CDTF">2013-09-06T13:55:26Z</dcterms:modified>
</cp:coreProperties>
</file>